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74" r:id="rId2"/>
    <p:sldId id="268" r:id="rId3"/>
    <p:sldId id="275" r:id="rId4"/>
    <p:sldId id="288" r:id="rId5"/>
    <p:sldId id="276" r:id="rId6"/>
    <p:sldId id="278" r:id="rId7"/>
    <p:sldId id="279" r:id="rId8"/>
    <p:sldId id="280" r:id="rId9"/>
    <p:sldId id="281" r:id="rId10"/>
    <p:sldId id="282" r:id="rId11"/>
    <p:sldId id="283" r:id="rId12"/>
    <p:sldId id="284" r:id="rId13"/>
    <p:sldId id="285" r:id="rId14"/>
    <p:sldId id="286" r:id="rId15"/>
    <p:sldId id="287"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838"/>
    <a:srgbClr val="98C93D"/>
    <a:srgbClr val="93C33B"/>
    <a:srgbClr val="79A32D"/>
    <a:srgbClr val="000000"/>
    <a:srgbClr val="648825"/>
    <a:srgbClr val="6487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21" autoAdjust="0"/>
    <p:restoredTop sz="89068" autoAdjust="0"/>
  </p:normalViewPr>
  <p:slideViewPr>
    <p:cSldViewPr snapToGrid="0">
      <p:cViewPr varScale="1">
        <p:scale>
          <a:sx n="101" d="100"/>
          <a:sy n="101" d="100"/>
        </p:scale>
        <p:origin x="150" y="27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image" Target="../media/image20.emf"/><Relationship Id="rId4"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50F11E-72E3-3342-B50A-88154C025B2D}" type="datetimeFigureOut">
              <a:rPr lang="en-US" smtClean="0"/>
              <a:t>11/8/2016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86976C-3132-B348-B821-52465511F324}" type="slidenum">
              <a:rPr lang="en-US" smtClean="0"/>
              <a:t>‹#›</a:t>
            </a:fld>
            <a:endParaRPr lang="en-US"/>
          </a:p>
        </p:txBody>
      </p:sp>
    </p:spTree>
    <p:extLst>
      <p:ext uri="{BB962C8B-B14F-4D97-AF65-F5344CB8AC3E}">
        <p14:creationId xmlns:p14="http://schemas.microsoft.com/office/powerpoint/2010/main" val="927472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773"/>
              </a:spcAft>
            </a:pPr>
            <a:r>
              <a:rPr lang="en-US" b="1" u="sng" dirty="0" smtClean="0">
                <a:ea typeface="Calibri"/>
                <a:cs typeface="Times New Roman" panose="02020603050405020304" pitchFamily="18" charset="0"/>
              </a:rPr>
              <a:t>SLIDE 2</a:t>
            </a:r>
            <a:endParaRPr lang="en-US" dirty="0" smtClean="0">
              <a:ea typeface="Calibri"/>
              <a:cs typeface="Times New Roman" panose="02020603050405020304" pitchFamily="18" charset="0"/>
            </a:endParaRPr>
          </a:p>
          <a:p>
            <a:pPr>
              <a:lnSpc>
                <a:spcPct val="107000"/>
              </a:lnSpc>
              <a:spcAft>
                <a:spcPts val="773"/>
              </a:spcAft>
            </a:pPr>
            <a:r>
              <a:rPr lang="en-US" dirty="0" smtClean="0">
                <a:ea typeface="Calibri"/>
                <a:cs typeface="Times New Roman" panose="02020603050405020304" pitchFamily="18" charset="0"/>
              </a:rPr>
              <a:t>THE NEED FOR ABUNDANT ENERGY ON A GLOBAL SCALE WILL REQUIRE AN “ALL OF THE ABOVE” ENERGY STRATEGY….AND MORE IMPORATNLY TECHNOLOGIES ENABLING AFFORDABILITY AND CLEAN UTILIZATION</a:t>
            </a:r>
          </a:p>
          <a:p>
            <a:pPr>
              <a:lnSpc>
                <a:spcPct val="107000"/>
              </a:lnSpc>
              <a:spcAft>
                <a:spcPts val="773"/>
              </a:spcAft>
            </a:pPr>
            <a:endParaRPr lang="en-US" dirty="0" smtClean="0">
              <a:ea typeface="Calibri"/>
              <a:cs typeface="Times New Roman" panose="02020603050405020304" pitchFamily="18" charset="0"/>
            </a:endParaRPr>
          </a:p>
          <a:p>
            <a:pPr marL="331281" indent="-331281">
              <a:lnSpc>
                <a:spcPct val="107000"/>
              </a:lnSpc>
              <a:spcAft>
                <a:spcPts val="773"/>
              </a:spcAft>
              <a:buFont typeface="Arial" panose="020B0604020202020204" pitchFamily="34" charset="0"/>
              <a:buChar char="•"/>
              <a:tabLst>
                <a:tab pos="441709" algn="l"/>
              </a:tabLst>
            </a:pPr>
            <a:r>
              <a:rPr lang="en-US" dirty="0" smtClean="0">
                <a:ea typeface="Calibri"/>
                <a:cs typeface="Times New Roman" panose="02020603050405020304" pitchFamily="18" charset="0"/>
              </a:rPr>
              <a:t>These images represent the energy pillars detailed in the presidential plan</a:t>
            </a:r>
          </a:p>
          <a:p>
            <a:pPr marL="331281" indent="-331281">
              <a:lnSpc>
                <a:spcPct val="107000"/>
              </a:lnSpc>
              <a:spcAft>
                <a:spcPts val="773"/>
              </a:spcAft>
              <a:buFont typeface="Arial" panose="020B0604020202020204" pitchFamily="34" charset="0"/>
              <a:buChar char="•"/>
              <a:tabLst>
                <a:tab pos="441709" algn="l"/>
              </a:tabLst>
            </a:pPr>
            <a:r>
              <a:rPr lang="en-US" dirty="0" smtClean="0">
                <a:ea typeface="Calibri"/>
                <a:cs typeface="Times New Roman" panose="02020603050405020304" pitchFamily="18" charset="0"/>
              </a:rPr>
              <a:t>The bullets detail the administration’s priorities</a:t>
            </a:r>
          </a:p>
          <a:p>
            <a:pPr marL="331281" indent="-331281">
              <a:lnSpc>
                <a:spcPct val="107000"/>
              </a:lnSpc>
              <a:spcAft>
                <a:spcPts val="773"/>
              </a:spcAft>
              <a:buFont typeface="Arial" panose="020B0604020202020204" pitchFamily="34" charset="0"/>
              <a:buChar char="•"/>
              <a:tabLst>
                <a:tab pos="441709" algn="l"/>
              </a:tabLst>
            </a:pPr>
            <a:r>
              <a:rPr lang="en-US" dirty="0" smtClean="0">
                <a:ea typeface="Calibri"/>
                <a:cs typeface="Times New Roman" panose="02020603050405020304" pitchFamily="18" charset="0"/>
              </a:rPr>
              <a:t>This strategy allows us not to pick winners and losers, but really manage risks associated with an unknown energy future</a:t>
            </a:r>
          </a:p>
          <a:p>
            <a:endParaRPr lang="en-US" dirty="0"/>
          </a:p>
        </p:txBody>
      </p:sp>
      <p:sp>
        <p:nvSpPr>
          <p:cNvPr id="4" name="Slide Number Placeholder 3"/>
          <p:cNvSpPr>
            <a:spLocks noGrp="1"/>
          </p:cNvSpPr>
          <p:nvPr>
            <p:ph type="sldNum" sz="quarter" idx="10"/>
          </p:nvPr>
        </p:nvSpPr>
        <p:spPr/>
        <p:txBody>
          <a:bodyPr/>
          <a:lstStyle/>
          <a:p>
            <a:fld id="{F286976C-3132-B348-B821-52465511F324}" type="slidenum">
              <a:rPr lang="en-US" smtClean="0"/>
              <a:t>1</a:t>
            </a:fld>
            <a:endParaRPr lang="en-US"/>
          </a:p>
        </p:txBody>
      </p:sp>
    </p:spTree>
    <p:extLst>
      <p:ext uri="{BB962C8B-B14F-4D97-AF65-F5344CB8AC3E}">
        <p14:creationId xmlns:p14="http://schemas.microsoft.com/office/powerpoint/2010/main" val="1564488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773"/>
              </a:spcAft>
            </a:pPr>
            <a:r>
              <a:rPr lang="en-US" sz="1100" b="1" u="sng" dirty="0" smtClean="0">
                <a:ea typeface="Calibri"/>
                <a:cs typeface="Times New Roman" panose="02020603050405020304" pitchFamily="18" charset="0"/>
              </a:rPr>
              <a:t>SLIDE 3</a:t>
            </a:r>
            <a:endParaRPr lang="en-US" sz="1100" dirty="0" smtClean="0">
              <a:ea typeface="Calibri"/>
              <a:cs typeface="Times New Roman" panose="02020603050405020304" pitchFamily="18" charset="0"/>
            </a:endParaRPr>
          </a:p>
          <a:p>
            <a:pPr>
              <a:lnSpc>
                <a:spcPct val="106000"/>
              </a:lnSpc>
              <a:spcAft>
                <a:spcPts val="773"/>
              </a:spcAft>
            </a:pPr>
            <a:r>
              <a:rPr lang="en-US" dirty="0" smtClean="0">
                <a:solidFill>
                  <a:srgbClr val="000000"/>
                </a:solidFill>
                <a:ea typeface="Calibri"/>
                <a:cs typeface="Times New Roman" panose="02020603050405020304" pitchFamily="18" charset="0"/>
              </a:rPr>
              <a:t>NETL IS THE ONLY DOE LAB DEDICATED TO THE FOSSIL ENERGY MISSION</a:t>
            </a:r>
            <a:endParaRPr lang="en-US" sz="1100" dirty="0" smtClean="0">
              <a:ea typeface="Calibri"/>
              <a:cs typeface="Times New Roman" panose="02020603050405020304" pitchFamily="18" charset="0"/>
            </a:endParaRPr>
          </a:p>
          <a:p>
            <a:pPr marL="331281" indent="-331281">
              <a:lnSpc>
                <a:spcPct val="106000"/>
              </a:lnSpc>
              <a:buFont typeface="Symbol" panose="05050102010706020507" pitchFamily="18" charset="2"/>
              <a:buChar char=""/>
              <a:tabLst>
                <a:tab pos="441709" algn="l"/>
              </a:tabLst>
            </a:pPr>
            <a:endParaRPr lang="en-US" dirty="0" smtClean="0">
              <a:solidFill>
                <a:srgbClr val="000000"/>
              </a:solidFill>
              <a:ea typeface="Calibri"/>
              <a:cs typeface="Times New Roman" panose="02020603050405020304" pitchFamily="18" charset="0"/>
            </a:endParaRPr>
          </a:p>
          <a:p>
            <a:pPr marL="331281" indent="-331281">
              <a:lnSpc>
                <a:spcPct val="106000"/>
              </a:lnSpc>
              <a:buFont typeface="Symbol" panose="05050102010706020507" pitchFamily="18" charset="2"/>
              <a:buChar char=""/>
              <a:tabLst>
                <a:tab pos="441709" algn="l"/>
              </a:tabLst>
            </a:pPr>
            <a:r>
              <a:rPr lang="en-US" dirty="0" smtClean="0">
                <a:solidFill>
                  <a:srgbClr val="000000"/>
                </a:solidFill>
                <a:ea typeface="Calibri"/>
                <a:cs typeface="Times New Roman" panose="02020603050405020304" pitchFamily="18" charset="0"/>
              </a:rPr>
              <a:t>1 of 17 DOE labs: Maintain enduring competencies critical to the FE mission</a:t>
            </a:r>
            <a:endParaRPr lang="en-US" dirty="0" smtClean="0">
              <a:effectLst/>
            </a:endParaRPr>
          </a:p>
          <a:p>
            <a:pPr marL="331281" indent="-331281">
              <a:lnSpc>
                <a:spcPct val="106000"/>
              </a:lnSpc>
              <a:buFont typeface="Symbol" panose="05050102010706020507" pitchFamily="18" charset="2"/>
              <a:buChar char=""/>
              <a:tabLst>
                <a:tab pos="441709" algn="l"/>
              </a:tabLst>
            </a:pPr>
            <a:r>
              <a:rPr lang="en-US" dirty="0" smtClean="0">
                <a:solidFill>
                  <a:srgbClr val="000000"/>
                </a:solidFill>
                <a:ea typeface="Calibri"/>
                <a:cs typeface="Times New Roman" panose="02020603050405020304" pitchFamily="18" charset="0"/>
              </a:rPr>
              <a:t>1 of 3 applied labs: Provide technology solutions</a:t>
            </a:r>
            <a:endParaRPr lang="en-US" dirty="0" smtClean="0">
              <a:effectLst/>
            </a:endParaRPr>
          </a:p>
          <a:p>
            <a:pPr marL="331281" indent="-331281">
              <a:lnSpc>
                <a:spcPct val="106000"/>
              </a:lnSpc>
              <a:buFont typeface="Symbol" panose="05050102010706020507" pitchFamily="18" charset="2"/>
              <a:buChar char=""/>
              <a:tabLst>
                <a:tab pos="441709" algn="l"/>
              </a:tabLst>
            </a:pPr>
            <a:r>
              <a:rPr lang="en-US" dirty="0" smtClean="0">
                <a:solidFill>
                  <a:srgbClr val="000000"/>
                </a:solidFill>
                <a:ea typeface="Calibri"/>
                <a:cs typeface="Times New Roman" panose="02020603050405020304" pitchFamily="18" charset="0"/>
              </a:rPr>
              <a:t>The only GOGO laboratory </a:t>
            </a:r>
            <a:r>
              <a:rPr lang="en-US" dirty="0" smtClean="0">
                <a:latin typeface="Times New Roman" panose="02020603050405020304" pitchFamily="18" charset="0"/>
                <a:ea typeface="Calibri"/>
                <a:cs typeface="Times New Roman" panose="02020603050405020304" pitchFamily="18" charset="0"/>
                <a:sym typeface="Wingdings" panose="05000000000000000000" pitchFamily="2" charset="2"/>
              </a:rPr>
              <a:t></a:t>
            </a:r>
            <a:r>
              <a:rPr lang="en-US" dirty="0" smtClean="0">
                <a:solidFill>
                  <a:srgbClr val="000000"/>
                </a:solidFill>
                <a:ea typeface="Calibri"/>
                <a:cs typeface="Times New Roman" panose="02020603050405020304" pitchFamily="18" charset="0"/>
              </a:rPr>
              <a:t> provides unique practices to conduct, collaborate and implement R&amp;D</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F286976C-3132-B348-B821-52465511F324}" type="slidenum">
              <a:rPr lang="en-US" smtClean="0"/>
              <a:t>6</a:t>
            </a:fld>
            <a:endParaRPr lang="en-US"/>
          </a:p>
        </p:txBody>
      </p:sp>
    </p:spTree>
    <p:extLst>
      <p:ext uri="{BB962C8B-B14F-4D97-AF65-F5344CB8AC3E}">
        <p14:creationId xmlns:p14="http://schemas.microsoft.com/office/powerpoint/2010/main" val="1074654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773"/>
              </a:spcAft>
            </a:pPr>
            <a:r>
              <a:rPr lang="en-US" b="1" u="sng" dirty="0" smtClean="0">
                <a:ea typeface="Calibri" panose="020F0502020204030204"/>
                <a:cs typeface="Times New Roman" panose="02020603050405020304" pitchFamily="18" charset="0"/>
              </a:rPr>
              <a:t>SLIDE 4</a:t>
            </a:r>
            <a:endParaRPr lang="en-US" dirty="0" smtClean="0">
              <a:ea typeface="Calibri" panose="020F0502020204030204"/>
              <a:cs typeface="Times New Roman" panose="02020603050405020304" pitchFamily="18" charset="0"/>
            </a:endParaRPr>
          </a:p>
          <a:p>
            <a:pPr>
              <a:lnSpc>
                <a:spcPct val="107000"/>
              </a:lnSpc>
              <a:spcAft>
                <a:spcPts val="773"/>
              </a:spcAft>
            </a:pPr>
            <a:r>
              <a:rPr lang="en-US" dirty="0" smtClean="0">
                <a:ea typeface="Calibri" panose="020F0502020204030204"/>
                <a:cs typeface="Times New Roman" panose="02020603050405020304" pitchFamily="18" charset="0"/>
              </a:rPr>
              <a:t>(OUR APPROACH IN THE DOE NL SYSTEM RATHER UNIQUE, PARTIALLY DUE TO OUR GOGO MODEL) OUR GOAL IS TO ACCELERATE THE DEVELOPMENT OF TECHNOLOGY SOLUTIONS/OPTIONS THROUGH STRATEGIC PARTERNSHIPS</a:t>
            </a:r>
          </a:p>
          <a:p>
            <a:pPr>
              <a:lnSpc>
                <a:spcPct val="107000"/>
              </a:lnSpc>
              <a:spcAft>
                <a:spcPts val="773"/>
              </a:spcAft>
            </a:pPr>
            <a:endParaRPr lang="en-US" dirty="0" smtClean="0">
              <a:ea typeface="Calibri" panose="020F0502020204030204"/>
              <a:cs typeface="Times New Roman" panose="02020603050405020304" pitchFamily="18" charset="0"/>
            </a:endParaRPr>
          </a:p>
          <a:p>
            <a:pPr marL="331281" indent="-331281">
              <a:lnSpc>
                <a:spcPct val="107000"/>
              </a:lnSpc>
              <a:spcAft>
                <a:spcPts val="773"/>
              </a:spcAft>
              <a:buFont typeface="Arial" panose="020B0604020202020204" pitchFamily="34" charset="0"/>
              <a:buChar char="•"/>
              <a:tabLst>
                <a:tab pos="441709" algn="l"/>
              </a:tabLst>
            </a:pPr>
            <a:r>
              <a:rPr lang="en-US" dirty="0" smtClean="0">
                <a:ea typeface="Calibri" panose="020F0502020204030204"/>
                <a:cs typeface="Times New Roman" panose="02020603050405020304" pitchFamily="18" charset="0"/>
              </a:rPr>
              <a:t>Technology Demonstration: Allow the “technology users” to demonstrate fully integrated systems at near commercial scale</a:t>
            </a:r>
          </a:p>
          <a:p>
            <a:pPr marL="331281" indent="-331281">
              <a:lnSpc>
                <a:spcPct val="107000"/>
              </a:lnSpc>
              <a:spcAft>
                <a:spcPts val="773"/>
              </a:spcAft>
              <a:buFont typeface="Arial" panose="020B0604020202020204" pitchFamily="34" charset="0"/>
              <a:buChar char="•"/>
              <a:tabLst>
                <a:tab pos="441709" algn="l"/>
              </a:tabLst>
            </a:pPr>
            <a:r>
              <a:rPr lang="en-US" dirty="0" smtClean="0">
                <a:ea typeface="Calibri" panose="020F0502020204030204"/>
                <a:cs typeface="Times New Roman" panose="02020603050405020304" pitchFamily="18" charset="0"/>
              </a:rPr>
              <a:t>Process Engineering &amp; Integration: Leveraging expertise in the commercial sector to engineer, build and integrate at pilot scale</a:t>
            </a:r>
          </a:p>
          <a:p>
            <a:pPr marL="331281" indent="-331281">
              <a:lnSpc>
                <a:spcPct val="107000"/>
              </a:lnSpc>
              <a:spcAft>
                <a:spcPts val="773"/>
              </a:spcAft>
              <a:buFont typeface="Arial" panose="020B0604020202020204" pitchFamily="34" charset="0"/>
              <a:buChar char="•"/>
              <a:tabLst>
                <a:tab pos="441709" algn="l"/>
              </a:tabLst>
            </a:pPr>
            <a:r>
              <a:rPr lang="en-US" dirty="0" smtClean="0">
                <a:ea typeface="Calibri" panose="020F0502020204030204"/>
                <a:cs typeface="Times New Roman" panose="02020603050405020304" pitchFamily="18" charset="0"/>
              </a:rPr>
              <a:t>Technology Pull Applied Research: Leveraging the best and brightest innovators in academia and the NL system</a:t>
            </a:r>
          </a:p>
          <a:p>
            <a:pPr marL="165641" indent="-165641">
              <a:buFont typeface="Arial"/>
              <a:buChar cha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286976C-3132-B348-B821-52465511F324}" type="slidenum">
              <a:rPr lang="en-US" smtClean="0"/>
              <a:t>8</a:t>
            </a:fld>
            <a:endParaRPr lang="en-US"/>
          </a:p>
        </p:txBody>
      </p:sp>
    </p:spTree>
    <p:extLst>
      <p:ext uri="{BB962C8B-B14F-4D97-AF65-F5344CB8AC3E}">
        <p14:creationId xmlns:p14="http://schemas.microsoft.com/office/powerpoint/2010/main" val="118129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771"/>
              </a:spcAft>
            </a:pPr>
            <a:r>
              <a:rPr lang="en-US" b="1" u="sng" dirty="0" smtClean="0">
                <a:ea typeface="Calibri"/>
                <a:cs typeface="Times New Roman" panose="02020603050405020304" pitchFamily="18" charset="0"/>
              </a:rPr>
              <a:t>SLIDE 7</a:t>
            </a:r>
            <a:endParaRPr lang="en-US" dirty="0" smtClean="0">
              <a:ea typeface="Calibri"/>
              <a:cs typeface="Times New Roman" panose="02020603050405020304" pitchFamily="18" charset="0"/>
            </a:endParaRPr>
          </a:p>
          <a:p>
            <a:pPr>
              <a:lnSpc>
                <a:spcPct val="107000"/>
              </a:lnSpc>
              <a:spcAft>
                <a:spcPts val="771"/>
              </a:spcAft>
            </a:pPr>
            <a:r>
              <a:rPr lang="en-US" dirty="0" smtClean="0">
                <a:ea typeface="Calibri"/>
                <a:cs typeface="Times New Roman" panose="02020603050405020304" pitchFamily="18" charset="0"/>
              </a:rPr>
              <a:t>CARBON CAPUTRE CAN BE ACCOMPLISHED TODAY, BUT WE ARE FOCUSED ON SEVERAL CHALLENGES THAT WILL MAKE IT FEASIBILE FOR THE CONSUMER</a:t>
            </a:r>
          </a:p>
          <a:p>
            <a:pPr marL="330521" indent="-330521">
              <a:lnSpc>
                <a:spcPct val="107000"/>
              </a:lnSpc>
              <a:buFont typeface="Symbol" panose="05050102010706020507" pitchFamily="18" charset="2"/>
              <a:buChar char=""/>
            </a:pPr>
            <a:endParaRPr lang="en-US" dirty="0" smtClean="0">
              <a:ea typeface="Calibri"/>
              <a:cs typeface="Times New Roman" panose="02020603050405020304" pitchFamily="18" charset="0"/>
            </a:endParaRPr>
          </a:p>
          <a:p>
            <a:pPr marL="165261" indent="-165261">
              <a:buFont typeface="Arial" panose="020B0604020202020204" pitchFamily="34" charset="0"/>
              <a:buChar char="•"/>
            </a:pPr>
            <a:r>
              <a:rPr lang="en-US" i="1" u="sng" dirty="0" smtClean="0"/>
              <a:t>Cost Effectiveness</a:t>
            </a:r>
            <a:r>
              <a:rPr lang="en-US" b="1" dirty="0" smtClean="0"/>
              <a:t> </a:t>
            </a:r>
            <a:r>
              <a:rPr lang="en-US" dirty="0" smtClean="0"/>
              <a:t>– Current carbon capture technologies are expensive and energy-intensive, resulting in a cost of electricity (COE) increase of approximately 100 percent and a cost to capture CO</a:t>
            </a:r>
            <a:r>
              <a:rPr lang="en-US" baseline="-25000" dirty="0" smtClean="0"/>
              <a:t>2</a:t>
            </a:r>
            <a:r>
              <a:rPr lang="en-US" dirty="0" smtClean="0"/>
              <a:t> nearly double what it can be sold for in today’s EOR market.  Reducing both these costs to practical levels is a significant challenge. </a:t>
            </a:r>
          </a:p>
          <a:p>
            <a:pPr marL="165261" indent="-165261">
              <a:buFont typeface="Arial" panose="020B0604020202020204" pitchFamily="34" charset="0"/>
              <a:buChar char="•"/>
            </a:pPr>
            <a:r>
              <a:rPr lang="en-US" i="1" u="sng" dirty="0" smtClean="0"/>
              <a:t>System Integration</a:t>
            </a:r>
            <a:r>
              <a:rPr lang="en-US" b="1" dirty="0" smtClean="0"/>
              <a:t> </a:t>
            </a:r>
            <a:r>
              <a:rPr lang="en-US" dirty="0" smtClean="0"/>
              <a:t>– In most cases, integrating the CO</a:t>
            </a:r>
            <a:r>
              <a:rPr lang="en-US" baseline="-25000" dirty="0" smtClean="0"/>
              <a:t>2</a:t>
            </a:r>
            <a:r>
              <a:rPr lang="en-US" dirty="0" smtClean="0"/>
              <a:t> capture subsystem with the balance of plant will increase operational and thermodynamic efficiency; however, the cost and complexity associated with this integration represent a significant barrier to overcome.</a:t>
            </a:r>
          </a:p>
          <a:p>
            <a:pPr marL="165261" indent="-165261">
              <a:buFont typeface="Arial" panose="020B0604020202020204" pitchFamily="34" charset="0"/>
              <a:buChar char="•"/>
            </a:pPr>
            <a:r>
              <a:rPr lang="en-US" i="1" u="sng" dirty="0" smtClean="0"/>
              <a:t>Scale Up</a:t>
            </a:r>
            <a:r>
              <a:rPr lang="en-US" i="1" dirty="0" smtClean="0"/>
              <a:t> </a:t>
            </a:r>
            <a:r>
              <a:rPr lang="en-US" dirty="0" smtClean="0"/>
              <a:t>– While industrial-scale CO</a:t>
            </a:r>
            <a:r>
              <a:rPr lang="en-US" baseline="-25000" dirty="0" smtClean="0"/>
              <a:t>2</a:t>
            </a:r>
            <a:r>
              <a:rPr lang="en-US" dirty="0" smtClean="0"/>
              <a:t> separation processes are now commercially available, they have not been deployed at the scale required for large power plant applications.  As these technologies advance, integration with the balance of full-scale plant is likely to become more complex.  Addressing deployment and integration issues at relevant scales is essential in minimizing low carbon power production costs. </a:t>
            </a:r>
          </a:p>
          <a:p>
            <a:pPr marL="165261" indent="-165261">
              <a:buFont typeface="Arial" panose="020B0604020202020204" pitchFamily="34" charset="0"/>
              <a:buChar char="•"/>
            </a:pPr>
            <a:r>
              <a:rPr lang="en-US" i="1" u="sng" dirty="0" smtClean="0"/>
              <a:t>Supply Chain</a:t>
            </a:r>
            <a:r>
              <a:rPr lang="en-US" b="1" dirty="0" smtClean="0"/>
              <a:t> – </a:t>
            </a:r>
            <a:r>
              <a:rPr lang="en-US" dirty="0" smtClean="0"/>
              <a:t>Current gas processing and separation industry would need to be scaled at least an order of magnitude from today’s capacity.  The increased scale will put strains on commodities needed for solvent, sorbents, and membranes, as well as the more conventional equipment vendors that will need steel and other commodities.</a:t>
            </a:r>
          </a:p>
          <a:p>
            <a:pPr marL="165261" indent="-165261">
              <a:buFont typeface="Arial" panose="020B0604020202020204" pitchFamily="34" charset="0"/>
              <a:buChar char="•"/>
            </a:pPr>
            <a:r>
              <a:rPr lang="en-US" i="1" u="sng" dirty="0" smtClean="0"/>
              <a:t>Thermodynamics</a:t>
            </a:r>
            <a:r>
              <a:rPr lang="en-US" b="1" dirty="0" smtClean="0"/>
              <a:t> </a:t>
            </a:r>
            <a:r>
              <a:rPr lang="en-US" dirty="0" smtClean="0"/>
              <a:t>– In most cases, the CO</a:t>
            </a:r>
            <a:r>
              <a:rPr lang="en-US" baseline="-25000" dirty="0" smtClean="0"/>
              <a:t>2</a:t>
            </a:r>
            <a:r>
              <a:rPr lang="en-US" dirty="0" smtClean="0"/>
              <a:t> is present along with significant amounts of other gaseous constituents, which reduces the driving force for separation from flue gas and increases the thermodynamic cost of separation. </a:t>
            </a:r>
          </a:p>
          <a:p>
            <a:pPr marL="165261" indent="-165261">
              <a:buFont typeface="Arial" panose="020B0604020202020204" pitchFamily="34" charset="0"/>
              <a:buChar char="•"/>
            </a:pPr>
            <a:r>
              <a:rPr lang="en-US" i="1" u="sng" dirty="0" smtClean="0"/>
              <a:t>Parasitic Load</a:t>
            </a:r>
            <a:r>
              <a:rPr lang="en-US" b="1" dirty="0" smtClean="0"/>
              <a:t> </a:t>
            </a:r>
            <a:r>
              <a:rPr lang="en-US" dirty="0" smtClean="0"/>
              <a:t>– A significant amount of auxiliary power is required to operate currently available CO</a:t>
            </a:r>
            <a:r>
              <a:rPr lang="en-US" baseline="-25000" dirty="0" smtClean="0"/>
              <a:t>2</a:t>
            </a:r>
            <a:r>
              <a:rPr lang="en-US" dirty="0" smtClean="0"/>
              <a:t> capture technologies. The auxiliary power decreases the net electrical generation of the power plant. </a:t>
            </a:r>
          </a:p>
          <a:p>
            <a:pPr marL="165261" indent="-165261">
              <a:buFont typeface="Arial" panose="020B0604020202020204" pitchFamily="34" charset="0"/>
              <a:buChar char="•"/>
            </a:pPr>
            <a:r>
              <a:rPr lang="en-US" i="1" u="sng" dirty="0" smtClean="0"/>
              <a:t>CO</a:t>
            </a:r>
            <a:r>
              <a:rPr lang="en-US" i="1" u="sng" baseline="-25000" dirty="0" smtClean="0"/>
              <a:t>2</a:t>
            </a:r>
            <a:r>
              <a:rPr lang="en-US" i="1" u="sng" dirty="0" smtClean="0"/>
              <a:t> Compression</a:t>
            </a:r>
            <a:r>
              <a:rPr lang="en-US" b="1" dirty="0" smtClean="0"/>
              <a:t> </a:t>
            </a:r>
            <a:r>
              <a:rPr lang="en-US" dirty="0" smtClean="0"/>
              <a:t>– For most carbon dioxide disposition options, significant power is required to compress the captured CO</a:t>
            </a:r>
            <a:r>
              <a:rPr lang="en-US" baseline="-25000" dirty="0" smtClean="0"/>
              <a:t>2</a:t>
            </a:r>
            <a:r>
              <a:rPr lang="en-US" dirty="0" smtClean="0"/>
              <a:t> to pressures at which it can be stored or utilized. Reducing this power requirement helps improve overall plant efficiency and facilitates CO</a:t>
            </a:r>
            <a:r>
              <a:rPr lang="en-US" baseline="-25000" dirty="0" smtClean="0"/>
              <a:t>2</a:t>
            </a:r>
            <a:r>
              <a:rPr lang="en-US" dirty="0" smtClean="0"/>
              <a:t> storage for both existing and future power plants. </a:t>
            </a:r>
          </a:p>
          <a:p>
            <a:pPr marL="165261" indent="-165261">
              <a:buFont typeface="Arial" panose="020B0604020202020204" pitchFamily="34" charset="0"/>
              <a:buChar char="•"/>
            </a:pPr>
            <a:r>
              <a:rPr lang="en-US" i="1" u="sng" dirty="0" smtClean="0"/>
              <a:t>Flue Gas Contamination </a:t>
            </a:r>
            <a:r>
              <a:rPr lang="en-US" dirty="0" smtClean="0"/>
              <a:t>– Constituents in the flue gas, particularly sulfur, can contaminate CO</a:t>
            </a:r>
            <a:r>
              <a:rPr lang="en-US" baseline="-25000" dirty="0" smtClean="0"/>
              <a:t>2</a:t>
            </a:r>
            <a:r>
              <a:rPr lang="en-US" dirty="0" smtClean="0"/>
              <a:t> capture technologies, lead­ing to increased operational expenses. </a:t>
            </a:r>
          </a:p>
          <a:p>
            <a:pPr marL="165261" indent="-165261">
              <a:buFont typeface="Arial" panose="020B0604020202020204" pitchFamily="34" charset="0"/>
              <a:buChar char="•"/>
            </a:pPr>
            <a:r>
              <a:rPr lang="en-US" i="1" u="sng" dirty="0" smtClean="0"/>
              <a:t>Water Use</a:t>
            </a:r>
            <a:r>
              <a:rPr lang="en-US" b="1" dirty="0" smtClean="0"/>
              <a:t> </a:t>
            </a:r>
            <a:r>
              <a:rPr lang="en-US" dirty="0" smtClean="0"/>
              <a:t>– Depending on the technology, a significant amount of water use may be required for CO</a:t>
            </a:r>
            <a:r>
              <a:rPr lang="en-US" baseline="-25000" dirty="0" smtClean="0"/>
              <a:t>2</a:t>
            </a:r>
            <a:r>
              <a:rPr lang="en-US" dirty="0" smtClean="0"/>
              <a:t> capture and compression cooling.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286976C-3132-B348-B821-52465511F324}" type="slidenum">
              <a:rPr lang="en-US" smtClean="0"/>
              <a:t>10</a:t>
            </a:fld>
            <a:endParaRPr lang="en-US"/>
          </a:p>
        </p:txBody>
      </p:sp>
    </p:spTree>
    <p:extLst>
      <p:ext uri="{BB962C8B-B14F-4D97-AF65-F5344CB8AC3E}">
        <p14:creationId xmlns:p14="http://schemas.microsoft.com/office/powerpoint/2010/main" val="3780889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773"/>
              </a:spcAft>
            </a:pPr>
            <a:r>
              <a:rPr lang="en-US" b="1" u="sng" dirty="0" smtClean="0">
                <a:ea typeface="Calibri" panose="020F0502020204030204"/>
                <a:cs typeface="Times New Roman" panose="02020603050405020304" pitchFamily="18" charset="0"/>
              </a:rPr>
              <a:t>SLIDE 6</a:t>
            </a:r>
            <a:endParaRPr lang="en-US" dirty="0" smtClean="0">
              <a:ea typeface="Calibri" panose="020F0502020204030204"/>
              <a:cs typeface="Times New Roman" panose="02020603050405020304" pitchFamily="18" charset="0"/>
            </a:endParaRPr>
          </a:p>
          <a:p>
            <a:r>
              <a:rPr lang="en-US" sz="1600" dirty="0" smtClean="0"/>
              <a:t>THE LABROATORY MATIXES OUR ENDURING, WORLD CLASS CORE COMPETENCIES (IMAGES ACROSS THE TOP) INTO OUR TECHNOLOGY THRUSTS OF OUR FE MISSION (ROWS)</a:t>
            </a:r>
          </a:p>
          <a:p>
            <a:pPr marL="171844" indent="-171844">
              <a:buFont typeface="Arial"/>
              <a:buChar char="•"/>
            </a:pPr>
            <a:endParaRPr lang="en-US" sz="1600" dirty="0" smtClean="0"/>
          </a:p>
          <a:p>
            <a:pPr marL="171844" indent="-171844">
              <a:buFont typeface="Arial"/>
              <a:buChar char="•"/>
            </a:pPr>
            <a:r>
              <a:rPr lang="en-US" sz="1600" dirty="0" smtClean="0"/>
              <a:t>Providing relevant energy solutions today</a:t>
            </a:r>
          </a:p>
          <a:p>
            <a:pPr marL="630096" lvl="1" indent="-171844">
              <a:buFont typeface="Arial"/>
              <a:buChar char="•"/>
            </a:pPr>
            <a:r>
              <a:rPr lang="en-US" sz="1600" dirty="0" smtClean="0"/>
              <a:t>Highlights by our current technology Thrusts</a:t>
            </a:r>
          </a:p>
          <a:p>
            <a:pPr marL="171844" indent="-171844">
              <a:buFont typeface="Arial"/>
              <a:buChar char="•"/>
            </a:pPr>
            <a:endParaRPr lang="en-US" sz="1600" dirty="0" smtClean="0"/>
          </a:p>
          <a:p>
            <a:pPr marL="171844" indent="-171844">
              <a:buFont typeface="Arial"/>
              <a:buChar char="•"/>
            </a:pPr>
            <a:r>
              <a:rPr lang="en-US" sz="1600" dirty="0" smtClean="0"/>
              <a:t>Providing technology options for tomorrow</a:t>
            </a:r>
          </a:p>
          <a:p>
            <a:pPr marL="171844" indent="-171844">
              <a:buFont typeface="Arial"/>
              <a:buChar char="•"/>
            </a:pPr>
            <a:r>
              <a:rPr lang="en-US" sz="1600" dirty="0" smtClean="0"/>
              <a:t>Maintaining critical core competencies ready to be leveraged in urgent circumstances (i.e. Gulf oil spill)</a:t>
            </a:r>
          </a:p>
          <a:p>
            <a:endParaRPr lang="en-US" dirty="0"/>
          </a:p>
        </p:txBody>
      </p:sp>
      <p:sp>
        <p:nvSpPr>
          <p:cNvPr id="4" name="Slide Number Placeholder 3"/>
          <p:cNvSpPr>
            <a:spLocks noGrp="1"/>
          </p:cNvSpPr>
          <p:nvPr>
            <p:ph type="sldNum" sz="quarter" idx="10"/>
          </p:nvPr>
        </p:nvSpPr>
        <p:spPr/>
        <p:txBody>
          <a:bodyPr/>
          <a:lstStyle/>
          <a:p>
            <a:fld id="{F286976C-3132-B348-B821-52465511F324}" type="slidenum">
              <a:rPr lang="en-US" smtClean="0"/>
              <a:t>11</a:t>
            </a:fld>
            <a:endParaRPr lang="en-US"/>
          </a:p>
        </p:txBody>
      </p:sp>
    </p:spTree>
    <p:extLst>
      <p:ext uri="{BB962C8B-B14F-4D97-AF65-F5344CB8AC3E}">
        <p14:creationId xmlns:p14="http://schemas.microsoft.com/office/powerpoint/2010/main" val="1980480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771"/>
              </a:spcAft>
            </a:pPr>
            <a:r>
              <a:rPr lang="en-US" b="1" u="sng" dirty="0" smtClean="0">
                <a:ea typeface="Calibri"/>
                <a:cs typeface="Times New Roman" panose="02020603050405020304" pitchFamily="18" charset="0"/>
              </a:rPr>
              <a:t>SLIDE 8</a:t>
            </a:r>
            <a:endParaRPr lang="en-US" dirty="0" smtClean="0">
              <a:ea typeface="Calibri"/>
              <a:cs typeface="Times New Roman" panose="02020603050405020304" pitchFamily="18" charset="0"/>
            </a:endParaRPr>
          </a:p>
          <a:p>
            <a:pPr>
              <a:lnSpc>
                <a:spcPct val="107000"/>
              </a:lnSpc>
              <a:spcAft>
                <a:spcPts val="771"/>
              </a:spcAft>
            </a:pPr>
            <a:r>
              <a:rPr lang="en-US" dirty="0" smtClean="0">
                <a:ea typeface="Calibri"/>
                <a:cs typeface="Times New Roman" panose="02020603050405020304" pitchFamily="18" charset="0"/>
              </a:rPr>
              <a:t>CARBON CAPUTRE CAN BE ACCOMPLISHED TODAY, BUT WE ARE FOCUSED ON SEVERAL CHALLENGES THAT WILL MAKE IT FEASIBILE FOR THE CONSUMER</a:t>
            </a:r>
          </a:p>
          <a:p>
            <a:pPr marL="330521" indent="-330521">
              <a:lnSpc>
                <a:spcPct val="107000"/>
              </a:lnSpc>
              <a:buFont typeface="Symbol" panose="05050102010706020507" pitchFamily="18" charset="2"/>
              <a:buChar char=""/>
            </a:pPr>
            <a:endParaRPr lang="en-US" dirty="0" smtClean="0">
              <a:ea typeface="Calibri"/>
              <a:cs typeface="Times New Roman" panose="02020603050405020304" pitchFamily="18" charset="0"/>
            </a:endParaRPr>
          </a:p>
          <a:p>
            <a:pPr marL="165261" indent="-165261">
              <a:buFont typeface="Arial" panose="020B0604020202020204" pitchFamily="34" charset="0"/>
              <a:buChar char="•"/>
            </a:pPr>
            <a:r>
              <a:rPr lang="en-US" i="1" u="sng" dirty="0" smtClean="0"/>
              <a:t>Cost Effectiveness</a:t>
            </a:r>
            <a:r>
              <a:rPr lang="en-US" b="1" dirty="0" smtClean="0"/>
              <a:t> </a:t>
            </a:r>
            <a:r>
              <a:rPr lang="en-US" dirty="0" smtClean="0"/>
              <a:t>– Current carbon capture technologies are expensive and energy-intensive, resulting in a cost of electricity (COE) increase of approximately 100 percent and a cost to capture CO</a:t>
            </a:r>
            <a:r>
              <a:rPr lang="en-US" baseline="-25000" dirty="0" smtClean="0"/>
              <a:t>2</a:t>
            </a:r>
            <a:r>
              <a:rPr lang="en-US" dirty="0" smtClean="0"/>
              <a:t> nearly double what it can be sold for in today’s EOR market.  Reducing both these costs to practical levels is a significant challenge. </a:t>
            </a:r>
          </a:p>
          <a:p>
            <a:pPr marL="165261" indent="-165261">
              <a:buFont typeface="Arial" panose="020B0604020202020204" pitchFamily="34" charset="0"/>
              <a:buChar char="•"/>
            </a:pPr>
            <a:r>
              <a:rPr lang="en-US" i="1" u="sng" dirty="0" smtClean="0"/>
              <a:t>System Integration</a:t>
            </a:r>
            <a:r>
              <a:rPr lang="en-US" b="1" dirty="0" smtClean="0"/>
              <a:t> </a:t>
            </a:r>
            <a:r>
              <a:rPr lang="en-US" dirty="0" smtClean="0"/>
              <a:t>– In most cases, integrating the CO</a:t>
            </a:r>
            <a:r>
              <a:rPr lang="en-US" baseline="-25000" dirty="0" smtClean="0"/>
              <a:t>2</a:t>
            </a:r>
            <a:r>
              <a:rPr lang="en-US" dirty="0" smtClean="0"/>
              <a:t> capture subsystem with the balance of plant will increase operational and thermodynamic efficiency; however, the cost and complexity associated with this integration represent a significant barrier to overcome.</a:t>
            </a:r>
          </a:p>
          <a:p>
            <a:pPr marL="165261" indent="-165261">
              <a:buFont typeface="Arial" panose="020B0604020202020204" pitchFamily="34" charset="0"/>
              <a:buChar char="•"/>
            </a:pPr>
            <a:r>
              <a:rPr lang="en-US" i="1" u="sng" dirty="0" smtClean="0"/>
              <a:t>Scale Up</a:t>
            </a:r>
            <a:r>
              <a:rPr lang="en-US" i="1" dirty="0" smtClean="0"/>
              <a:t> </a:t>
            </a:r>
            <a:r>
              <a:rPr lang="en-US" dirty="0" smtClean="0"/>
              <a:t>– While industrial-scale CO</a:t>
            </a:r>
            <a:r>
              <a:rPr lang="en-US" baseline="-25000" dirty="0" smtClean="0"/>
              <a:t>2</a:t>
            </a:r>
            <a:r>
              <a:rPr lang="en-US" dirty="0" smtClean="0"/>
              <a:t> separation processes are now commercially available, they have not been deployed at the scale required for large power plant applications.  As these technologies advance, integration with the balance of full-scale plant is likely to become more complex.  Addressing deployment and integration issues at relevant scales is essential in minimizing low carbon power production costs. </a:t>
            </a:r>
          </a:p>
          <a:p>
            <a:pPr marL="165261" indent="-165261">
              <a:buFont typeface="Arial" panose="020B0604020202020204" pitchFamily="34" charset="0"/>
              <a:buChar char="•"/>
            </a:pPr>
            <a:r>
              <a:rPr lang="en-US" i="1" u="sng" dirty="0" smtClean="0"/>
              <a:t>Supply Chain</a:t>
            </a:r>
            <a:r>
              <a:rPr lang="en-US" b="1" dirty="0" smtClean="0"/>
              <a:t> – </a:t>
            </a:r>
            <a:r>
              <a:rPr lang="en-US" dirty="0" smtClean="0"/>
              <a:t>Current gas processing and separation industry would need to be scaled at least an order of magnitude from today’s capacity.  The increased scale will put strains on commodities needed for solvent, sorbents, and membranes, as well as the more conventional equipment vendors that will need steel and other commodities.</a:t>
            </a:r>
          </a:p>
          <a:p>
            <a:pPr marL="165261" indent="-165261">
              <a:buFont typeface="Arial" panose="020B0604020202020204" pitchFamily="34" charset="0"/>
              <a:buChar char="•"/>
            </a:pPr>
            <a:r>
              <a:rPr lang="en-US" i="1" u="sng" dirty="0" smtClean="0"/>
              <a:t>Thermodynamics</a:t>
            </a:r>
            <a:r>
              <a:rPr lang="en-US" b="1" dirty="0" smtClean="0"/>
              <a:t> </a:t>
            </a:r>
            <a:r>
              <a:rPr lang="en-US" dirty="0" smtClean="0"/>
              <a:t>– In most cases, the CO</a:t>
            </a:r>
            <a:r>
              <a:rPr lang="en-US" baseline="-25000" dirty="0" smtClean="0"/>
              <a:t>2</a:t>
            </a:r>
            <a:r>
              <a:rPr lang="en-US" dirty="0" smtClean="0"/>
              <a:t> is present along with significant amounts of other gaseous constituents, which reduces the driving force for separation from flue gas and increases the thermodynamic cost of separation. </a:t>
            </a:r>
          </a:p>
          <a:p>
            <a:pPr marL="165261" indent="-165261">
              <a:buFont typeface="Arial" panose="020B0604020202020204" pitchFamily="34" charset="0"/>
              <a:buChar char="•"/>
            </a:pPr>
            <a:r>
              <a:rPr lang="en-US" i="1" u="sng" dirty="0" smtClean="0"/>
              <a:t>Parasitic Load</a:t>
            </a:r>
            <a:r>
              <a:rPr lang="en-US" b="1" dirty="0" smtClean="0"/>
              <a:t> </a:t>
            </a:r>
            <a:r>
              <a:rPr lang="en-US" dirty="0" smtClean="0"/>
              <a:t>– A significant amount of auxiliary power is required to operate currently available CO</a:t>
            </a:r>
            <a:r>
              <a:rPr lang="en-US" baseline="-25000" dirty="0" smtClean="0"/>
              <a:t>2</a:t>
            </a:r>
            <a:r>
              <a:rPr lang="en-US" dirty="0" smtClean="0"/>
              <a:t> capture technologies. The auxiliary power decreases the net electrical generation of the power plant. </a:t>
            </a:r>
          </a:p>
          <a:p>
            <a:pPr marL="165261" indent="-165261">
              <a:buFont typeface="Arial" panose="020B0604020202020204" pitchFamily="34" charset="0"/>
              <a:buChar char="•"/>
            </a:pPr>
            <a:r>
              <a:rPr lang="en-US" i="1" u="sng" dirty="0" smtClean="0"/>
              <a:t>CO</a:t>
            </a:r>
            <a:r>
              <a:rPr lang="en-US" i="1" u="sng" baseline="-25000" dirty="0" smtClean="0"/>
              <a:t>2</a:t>
            </a:r>
            <a:r>
              <a:rPr lang="en-US" i="1" u="sng" dirty="0" smtClean="0"/>
              <a:t> Compression</a:t>
            </a:r>
            <a:r>
              <a:rPr lang="en-US" b="1" dirty="0" smtClean="0"/>
              <a:t> </a:t>
            </a:r>
            <a:r>
              <a:rPr lang="en-US" dirty="0" smtClean="0"/>
              <a:t>– For most carbon dioxide disposition options, significant power is required to compress the captured CO</a:t>
            </a:r>
            <a:r>
              <a:rPr lang="en-US" baseline="-25000" dirty="0" smtClean="0"/>
              <a:t>2</a:t>
            </a:r>
            <a:r>
              <a:rPr lang="en-US" dirty="0" smtClean="0"/>
              <a:t> to pressures at which it can be stored or utilized. Reducing this power requirement helps improve overall plant efficiency and facilitates CO</a:t>
            </a:r>
            <a:r>
              <a:rPr lang="en-US" baseline="-25000" dirty="0" smtClean="0"/>
              <a:t>2</a:t>
            </a:r>
            <a:r>
              <a:rPr lang="en-US" dirty="0" smtClean="0"/>
              <a:t> storage for both existing and future power plants. </a:t>
            </a:r>
          </a:p>
          <a:p>
            <a:pPr marL="165261" indent="-165261">
              <a:buFont typeface="Arial" panose="020B0604020202020204" pitchFamily="34" charset="0"/>
              <a:buChar char="•"/>
            </a:pPr>
            <a:r>
              <a:rPr lang="en-US" i="1" u="sng" dirty="0" smtClean="0"/>
              <a:t>Flue Gas Contamination </a:t>
            </a:r>
            <a:r>
              <a:rPr lang="en-US" dirty="0" smtClean="0"/>
              <a:t>– Constituents in the flue gas, particularly sulfur, can contaminate CO</a:t>
            </a:r>
            <a:r>
              <a:rPr lang="en-US" baseline="-25000" dirty="0" smtClean="0"/>
              <a:t>2</a:t>
            </a:r>
            <a:r>
              <a:rPr lang="en-US" dirty="0" smtClean="0"/>
              <a:t> capture technologies, lead­ing to increased operational expenses. </a:t>
            </a:r>
          </a:p>
          <a:p>
            <a:pPr marL="165261" indent="-165261">
              <a:buFont typeface="Arial" panose="020B0604020202020204" pitchFamily="34" charset="0"/>
              <a:buChar char="•"/>
            </a:pPr>
            <a:r>
              <a:rPr lang="en-US" i="1" u="sng" dirty="0" smtClean="0"/>
              <a:t>Water Use</a:t>
            </a:r>
            <a:r>
              <a:rPr lang="en-US" b="1" dirty="0" smtClean="0"/>
              <a:t> </a:t>
            </a:r>
            <a:r>
              <a:rPr lang="en-US" dirty="0" smtClean="0"/>
              <a:t>– Depending on the technology, a significant amount of water use may be required for CO</a:t>
            </a:r>
            <a:r>
              <a:rPr lang="en-US" baseline="-25000" dirty="0" smtClean="0"/>
              <a:t>2</a:t>
            </a:r>
            <a:r>
              <a:rPr lang="en-US" dirty="0" smtClean="0"/>
              <a:t> capture and compression cooling.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286976C-3132-B348-B821-52465511F324}" type="slidenum">
              <a:rPr lang="en-US" smtClean="0"/>
              <a:t>12</a:t>
            </a:fld>
            <a:endParaRPr lang="en-US"/>
          </a:p>
        </p:txBody>
      </p:sp>
    </p:spTree>
    <p:extLst>
      <p:ext uri="{BB962C8B-B14F-4D97-AF65-F5344CB8AC3E}">
        <p14:creationId xmlns:p14="http://schemas.microsoft.com/office/powerpoint/2010/main" val="21123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WOULD ENCOURAGE</a:t>
            </a:r>
            <a:r>
              <a:rPr lang="en-US" baseline="0" dirty="0" smtClean="0"/>
              <a:t> YOU TO REACH OUT TO US FOR FURTHER DISCUSSION AND HOPEFULLY COLLABORATION</a:t>
            </a:r>
            <a:endParaRPr lang="en-US" dirty="0" smtClean="0"/>
          </a:p>
        </p:txBody>
      </p:sp>
      <p:sp>
        <p:nvSpPr>
          <p:cNvPr id="4" name="Slide Number Placeholder 3"/>
          <p:cNvSpPr>
            <a:spLocks noGrp="1"/>
          </p:cNvSpPr>
          <p:nvPr>
            <p:ph type="sldNum" sz="quarter" idx="10"/>
          </p:nvPr>
        </p:nvSpPr>
        <p:spPr/>
        <p:txBody>
          <a:bodyPr/>
          <a:lstStyle/>
          <a:p>
            <a:fld id="{A7252AE0-6C92-1648-9116-486D95AAC149}" type="slidenum">
              <a:rPr lang="en-US" smtClean="0"/>
              <a:t>16</a:t>
            </a:fld>
            <a:endParaRPr lang="en-US"/>
          </a:p>
        </p:txBody>
      </p:sp>
    </p:spTree>
    <p:extLst>
      <p:ext uri="{BB962C8B-B14F-4D97-AF65-F5344CB8AC3E}">
        <p14:creationId xmlns:p14="http://schemas.microsoft.com/office/powerpoint/2010/main" val="14528011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7" name="Title 1"/>
          <p:cNvSpPr>
            <a:spLocks noGrp="1"/>
          </p:cNvSpPr>
          <p:nvPr>
            <p:ph type="ctrTitle" hasCustomPrompt="1"/>
          </p:nvPr>
        </p:nvSpPr>
        <p:spPr>
          <a:xfrm>
            <a:off x="270628" y="285430"/>
            <a:ext cx="9033029" cy="919232"/>
          </a:xfrm>
        </p:spPr>
        <p:txBody>
          <a:bodyPr anchor="b"/>
          <a:lstStyle>
            <a:lvl1pPr algn="l">
              <a:defRPr sz="6000" b="1">
                <a:solidFill>
                  <a:srgbClr val="373838"/>
                </a:solidFill>
              </a:defRPr>
            </a:lvl1pPr>
          </a:lstStyle>
          <a:p>
            <a:r>
              <a:rPr lang="en-US" dirty="0" smtClean="0"/>
              <a:t>Master Cover Title</a:t>
            </a:r>
            <a:endParaRPr lang="en-US" dirty="0"/>
          </a:p>
        </p:txBody>
      </p:sp>
      <p:sp>
        <p:nvSpPr>
          <p:cNvPr id="38" name="Subtitle 2"/>
          <p:cNvSpPr>
            <a:spLocks noGrp="1"/>
          </p:cNvSpPr>
          <p:nvPr>
            <p:ph type="subTitle" idx="1" hasCustomPrompt="1"/>
          </p:nvPr>
        </p:nvSpPr>
        <p:spPr>
          <a:xfrm>
            <a:off x="270628" y="1208302"/>
            <a:ext cx="9033029" cy="373510"/>
          </a:xfrm>
        </p:spPr>
        <p:txBody>
          <a:bodyPr>
            <a:noAutofit/>
          </a:bodyPr>
          <a:lstStyle>
            <a:lvl1pPr marL="0" indent="0" algn="l">
              <a:buNone/>
              <a:defRPr sz="3200" b="1">
                <a:solidFill>
                  <a:srgbClr val="98C9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Cover Subtitle</a:t>
            </a:r>
            <a:endParaRPr lang="en-US" dirty="0"/>
          </a:p>
        </p:txBody>
      </p:sp>
      <p:pic>
        <p:nvPicPr>
          <p:cNvPr id="39" name="Picture 3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14099" y="284249"/>
            <a:ext cx="2307273" cy="917977"/>
          </a:xfrm>
          <a:prstGeom prst="rect">
            <a:avLst/>
          </a:prstGeom>
        </p:spPr>
      </p:pic>
      <p:cxnSp>
        <p:nvCxnSpPr>
          <p:cNvPr id="17" name="Straight Connector 16"/>
          <p:cNvCxnSpPr/>
          <p:nvPr userDrawn="1"/>
        </p:nvCxnSpPr>
        <p:spPr>
          <a:xfrm>
            <a:off x="0" y="2239990"/>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2" name="Rectangle 21"/>
          <p:cNvSpPr/>
          <p:nvPr userDrawn="1"/>
        </p:nvSpPr>
        <p:spPr>
          <a:xfrm rot="5400000" flipH="1">
            <a:off x="6073142" y="20837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11448581" y="6407238"/>
            <a:ext cx="434734"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dirty="0">
              <a:solidFill>
                <a:srgbClr val="373838"/>
              </a:solidFill>
            </a:endParaRPr>
          </a:p>
        </p:txBody>
      </p:sp>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r="54398" b="-7124"/>
          <a:stretch/>
        </p:blipFill>
        <p:spPr>
          <a:xfrm>
            <a:off x="270625" y="6390753"/>
            <a:ext cx="1717832" cy="430961"/>
          </a:xfrm>
          <a:prstGeom prst="rect">
            <a:avLst/>
          </a:prstGeom>
          <a:solidFill>
            <a:schemeClr val="bg1"/>
          </a:solidFill>
          <a:effectLst/>
        </p:spPr>
      </p:pic>
      <p:sp>
        <p:nvSpPr>
          <p:cNvPr id="27" name="Rectangle 26"/>
          <p:cNvSpPr/>
          <p:nvPr userDrawn="1"/>
        </p:nvSpPr>
        <p:spPr>
          <a:xfrm>
            <a:off x="-4070" y="1297927"/>
            <a:ext cx="6114584" cy="4920076"/>
          </a:xfrm>
          <a:prstGeom prst="rect">
            <a:avLst/>
          </a:prstGeom>
          <a:solidFill>
            <a:srgbClr val="98C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1"/>
          <p:cNvSpPr>
            <a:spLocks noGrp="1"/>
          </p:cNvSpPr>
          <p:nvPr>
            <p:ph type="ctrTitle" hasCustomPrompt="1"/>
          </p:nvPr>
        </p:nvSpPr>
        <p:spPr>
          <a:xfrm>
            <a:off x="270629" y="251390"/>
            <a:ext cx="5317372" cy="600980"/>
          </a:xfrm>
        </p:spPr>
        <p:txBody>
          <a:bodyPr anchor="b">
            <a:normAutofit/>
          </a:bodyPr>
          <a:lstStyle>
            <a:lvl1pPr algn="l">
              <a:defRPr sz="4000" b="1">
                <a:solidFill>
                  <a:srgbClr val="373838"/>
                </a:solidFill>
              </a:defRPr>
            </a:lvl1pPr>
          </a:lstStyle>
          <a:p>
            <a:r>
              <a:rPr lang="en-US" dirty="0" smtClean="0"/>
              <a:t>Master Page Title 1</a:t>
            </a:r>
            <a:endParaRPr lang="en-US" dirty="0"/>
          </a:p>
        </p:txBody>
      </p:sp>
      <p:sp>
        <p:nvSpPr>
          <p:cNvPr id="29" name="Subtitle 2"/>
          <p:cNvSpPr>
            <a:spLocks noGrp="1"/>
          </p:cNvSpPr>
          <p:nvPr>
            <p:ph type="subTitle" idx="13" hasCustomPrompt="1"/>
          </p:nvPr>
        </p:nvSpPr>
        <p:spPr>
          <a:xfrm>
            <a:off x="270629" y="878777"/>
            <a:ext cx="5317372" cy="373510"/>
          </a:xfrm>
        </p:spPr>
        <p:txBody>
          <a:bodyPr>
            <a:noAutofit/>
          </a:bodyPr>
          <a:lstStyle>
            <a:lvl1pPr marL="0" indent="0" algn="l">
              <a:buNone/>
              <a:defRPr sz="1800" b="1">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Page Subtitle</a:t>
            </a:r>
            <a:endParaRPr lang="en-US" dirty="0"/>
          </a:p>
        </p:txBody>
      </p:sp>
      <p:sp>
        <p:nvSpPr>
          <p:cNvPr id="34" name="Rounded Rectangle 33"/>
          <p:cNvSpPr/>
          <p:nvPr userDrawn="1"/>
        </p:nvSpPr>
        <p:spPr>
          <a:xfrm>
            <a:off x="9129486" y="386554"/>
            <a:ext cx="2722063" cy="1000897"/>
          </a:xfrm>
          <a:prstGeom prst="roundRect">
            <a:avLst>
              <a:gd name="adj" fmla="val 9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val="0"/>
              </a:ext>
            </a:extLst>
          </a:blip>
          <a:srcRect l="-2" r="-1955"/>
          <a:stretch/>
        </p:blipFill>
        <p:spPr>
          <a:xfrm>
            <a:off x="9374715" y="251390"/>
            <a:ext cx="2476834" cy="966537"/>
          </a:xfrm>
          <a:prstGeom prst="rect">
            <a:avLst/>
          </a:prstGeom>
        </p:spPr>
      </p:pic>
      <p:sp>
        <p:nvSpPr>
          <p:cNvPr id="11" name="Content Placeholder 2"/>
          <p:cNvSpPr>
            <a:spLocks noGrp="1"/>
          </p:cNvSpPr>
          <p:nvPr>
            <p:ph idx="1"/>
          </p:nvPr>
        </p:nvSpPr>
        <p:spPr>
          <a:xfrm>
            <a:off x="372862" y="1697844"/>
            <a:ext cx="5331252" cy="4138117"/>
          </a:xfrm>
        </p:spPr>
        <p:txBody>
          <a:bodyPr/>
          <a:lstStyle>
            <a:lvl1pPr>
              <a:defRPr b="1">
                <a:solidFill>
                  <a:schemeClr val="bg1"/>
                </a:solidFill>
                <a:latin typeface="Garamond" panose="02020404030301010803" pitchFamily="18" charset="0"/>
              </a:defRPr>
            </a:lvl1pPr>
            <a:lvl2pPr>
              <a:defRPr>
                <a:solidFill>
                  <a:schemeClr val="bg1"/>
                </a:solidFill>
                <a:latin typeface="Garamond" panose="02020404030301010803" pitchFamily="18" charset="0"/>
              </a:defRPr>
            </a:lvl2pPr>
            <a:lvl3pPr>
              <a:defRPr>
                <a:solidFill>
                  <a:schemeClr val="bg1"/>
                </a:solidFill>
                <a:latin typeface="Garamond" panose="02020404030301010803" pitchFamily="18" charset="0"/>
              </a:defRPr>
            </a:lvl3pPr>
            <a:lvl4pPr>
              <a:defRPr>
                <a:solidFill>
                  <a:schemeClr val="bg1"/>
                </a:solidFill>
                <a:latin typeface="Garamond" panose="02020404030301010803" pitchFamily="18" charset="0"/>
              </a:defRPr>
            </a:lvl4pPr>
            <a:lvl5pPr>
              <a:defRPr>
                <a:solidFill>
                  <a:schemeClr val="bg1"/>
                </a:solidFill>
                <a:latin typeface="Garamond" panose="02020404030301010803"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06306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2" name="Rectangle 21"/>
          <p:cNvSpPr/>
          <p:nvPr userDrawn="1"/>
        </p:nvSpPr>
        <p:spPr>
          <a:xfrm rot="5400000" flipH="1">
            <a:off x="6073142" y="20837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11448581" y="6407238"/>
            <a:ext cx="434734"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dirty="0">
              <a:solidFill>
                <a:srgbClr val="373838"/>
              </a:solidFill>
            </a:endParaRPr>
          </a:p>
        </p:txBody>
      </p:sp>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r="54398" b="-7124"/>
          <a:stretch/>
        </p:blipFill>
        <p:spPr>
          <a:xfrm>
            <a:off x="270625" y="6390753"/>
            <a:ext cx="1717832" cy="430961"/>
          </a:xfrm>
          <a:prstGeom prst="rect">
            <a:avLst/>
          </a:prstGeom>
          <a:solidFill>
            <a:schemeClr val="bg1"/>
          </a:solidFill>
          <a:effectLst/>
        </p:spPr>
      </p:pic>
      <p:sp>
        <p:nvSpPr>
          <p:cNvPr id="28" name="Title 1"/>
          <p:cNvSpPr>
            <a:spLocks noGrp="1"/>
          </p:cNvSpPr>
          <p:nvPr>
            <p:ph type="ctrTitle" hasCustomPrompt="1"/>
          </p:nvPr>
        </p:nvSpPr>
        <p:spPr>
          <a:xfrm>
            <a:off x="270629" y="251390"/>
            <a:ext cx="5317372" cy="600980"/>
          </a:xfrm>
        </p:spPr>
        <p:txBody>
          <a:bodyPr anchor="b">
            <a:normAutofit/>
          </a:bodyPr>
          <a:lstStyle>
            <a:lvl1pPr algn="l">
              <a:defRPr sz="4000" b="1">
                <a:solidFill>
                  <a:srgbClr val="373838"/>
                </a:solidFill>
              </a:defRPr>
            </a:lvl1pPr>
          </a:lstStyle>
          <a:p>
            <a:r>
              <a:rPr lang="en-US" dirty="0" smtClean="0"/>
              <a:t>Master Page Title 1</a:t>
            </a:r>
            <a:endParaRPr lang="en-US" dirty="0"/>
          </a:p>
        </p:txBody>
      </p:sp>
      <p:sp>
        <p:nvSpPr>
          <p:cNvPr id="29" name="Subtitle 2"/>
          <p:cNvSpPr>
            <a:spLocks noGrp="1"/>
          </p:cNvSpPr>
          <p:nvPr>
            <p:ph type="subTitle" idx="13" hasCustomPrompt="1"/>
          </p:nvPr>
        </p:nvSpPr>
        <p:spPr>
          <a:xfrm>
            <a:off x="270629" y="878777"/>
            <a:ext cx="5317372" cy="373510"/>
          </a:xfrm>
        </p:spPr>
        <p:txBody>
          <a:bodyPr>
            <a:noAutofit/>
          </a:bodyPr>
          <a:lstStyle>
            <a:lvl1pPr marL="0" indent="0" algn="l">
              <a:buNone/>
              <a:defRPr sz="1800" b="1">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Page Subtitle</a:t>
            </a:r>
            <a:endParaRPr lang="en-US" dirty="0"/>
          </a:p>
        </p:txBody>
      </p:sp>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val="0"/>
              </a:ext>
            </a:extLst>
          </a:blip>
          <a:srcRect l="-2" r="-1955"/>
          <a:stretch/>
        </p:blipFill>
        <p:spPr>
          <a:xfrm>
            <a:off x="9374715" y="251390"/>
            <a:ext cx="2476834" cy="966537"/>
          </a:xfrm>
          <a:prstGeom prst="rect">
            <a:avLst/>
          </a:prstGeom>
        </p:spPr>
      </p:pic>
    </p:spTree>
    <p:extLst>
      <p:ext uri="{BB962C8B-B14F-4D97-AF65-F5344CB8AC3E}">
        <p14:creationId xmlns:p14="http://schemas.microsoft.com/office/powerpoint/2010/main" val="19279807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pic>
        <p:nvPicPr>
          <p:cNvPr id="2050" name="Picture 2" descr="http://africabriefing.org/wp-content/uploads/2015/06/powerlin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7" t="32856" r="36" b="18203"/>
          <a:stretch/>
        </p:blipFill>
        <p:spPr bwMode="auto">
          <a:xfrm>
            <a:off x="0" y="2293258"/>
            <a:ext cx="12192000" cy="4601028"/>
          </a:xfrm>
          <a:prstGeom prst="rect">
            <a:avLst/>
          </a:prstGeom>
          <a:noFill/>
          <a:effectLst>
            <a:innerShdw blurRad="1270000" dist="50800" dir="5400000">
              <a:prstClr val="black">
                <a:alpha val="98000"/>
              </a:prstClr>
            </a:innerShdw>
          </a:effectLst>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5650" y="6337699"/>
            <a:ext cx="1431208" cy="348387"/>
          </a:xfrm>
          <a:prstGeom prst="rect">
            <a:avLst/>
          </a:prstGeom>
          <a:effectLst>
            <a:outerShdw blurRad="63500" sx="102000" sy="102000" algn="ctr" rotWithShape="0">
              <a:prstClr val="black">
                <a:alpha val="40000"/>
              </a:prstClr>
            </a:outerShdw>
          </a:effectLst>
        </p:spPr>
      </p:pic>
      <p:sp>
        <p:nvSpPr>
          <p:cNvPr id="37" name="Title 1"/>
          <p:cNvSpPr>
            <a:spLocks noGrp="1"/>
          </p:cNvSpPr>
          <p:nvPr>
            <p:ph type="ctrTitle" hasCustomPrompt="1"/>
          </p:nvPr>
        </p:nvSpPr>
        <p:spPr>
          <a:xfrm>
            <a:off x="270628" y="285430"/>
            <a:ext cx="9033029" cy="919232"/>
          </a:xfrm>
        </p:spPr>
        <p:txBody>
          <a:bodyPr anchor="b"/>
          <a:lstStyle>
            <a:lvl1pPr algn="l">
              <a:defRPr sz="6000" b="1">
                <a:solidFill>
                  <a:srgbClr val="373838"/>
                </a:solidFill>
              </a:defRPr>
            </a:lvl1pPr>
          </a:lstStyle>
          <a:p>
            <a:r>
              <a:rPr lang="en-US" dirty="0"/>
              <a:t>Master Cover Title</a:t>
            </a:r>
          </a:p>
        </p:txBody>
      </p:sp>
      <p:sp>
        <p:nvSpPr>
          <p:cNvPr id="38" name="Subtitle 2"/>
          <p:cNvSpPr>
            <a:spLocks noGrp="1"/>
          </p:cNvSpPr>
          <p:nvPr>
            <p:ph type="subTitle" idx="1" hasCustomPrompt="1"/>
          </p:nvPr>
        </p:nvSpPr>
        <p:spPr>
          <a:xfrm>
            <a:off x="270628" y="1208302"/>
            <a:ext cx="9033029" cy="373510"/>
          </a:xfrm>
        </p:spPr>
        <p:txBody>
          <a:bodyPr>
            <a:noAutofit/>
          </a:bodyPr>
          <a:lstStyle>
            <a:lvl1pPr marL="0" indent="0" algn="l">
              <a:buNone/>
              <a:defRPr sz="3200" b="1">
                <a:solidFill>
                  <a:srgbClr val="98C9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Cover Subtitle</a:t>
            </a:r>
          </a:p>
        </p:txBody>
      </p:sp>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4099" y="284249"/>
            <a:ext cx="2307273" cy="917977"/>
          </a:xfrm>
          <a:prstGeom prst="rect">
            <a:avLst/>
          </a:prstGeom>
        </p:spPr>
      </p:pic>
      <p:cxnSp>
        <p:nvCxnSpPr>
          <p:cNvPr id="17" name="Straight Connector 16"/>
          <p:cNvCxnSpPr/>
          <p:nvPr/>
        </p:nvCxnSpPr>
        <p:spPr>
          <a:xfrm>
            <a:off x="0" y="2239990"/>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44" name="Subtitle 2"/>
          <p:cNvSpPr txBox="1">
            <a:spLocks/>
          </p:cNvSpPr>
          <p:nvPr/>
        </p:nvSpPr>
        <p:spPr>
          <a:xfrm>
            <a:off x="270628" y="6319729"/>
            <a:ext cx="4869402" cy="4112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baseline="0" dirty="0">
                <a:solidFill>
                  <a:schemeClr val="bg1"/>
                </a:solidFill>
                <a:latin typeface="Garamond" panose="02020404030301010803" pitchFamily="18" charset="0"/>
              </a:rPr>
              <a:t>Solutions for Today </a:t>
            </a:r>
            <a:r>
              <a:rPr lang="en-US" sz="1800" b="1" i="0" kern="1200" dirty="0">
                <a:solidFill>
                  <a:schemeClr val="bg1"/>
                </a:solidFill>
                <a:effectLst/>
                <a:latin typeface="Garamond" panose="02020404030301010803" pitchFamily="18" charset="0"/>
                <a:ea typeface="+mn-ea"/>
                <a:cs typeface="+mn-cs"/>
              </a:rPr>
              <a:t>| </a:t>
            </a:r>
            <a:r>
              <a:rPr lang="en-US" sz="1800" b="1" i="0" baseline="0" dirty="0">
                <a:solidFill>
                  <a:schemeClr val="bg1"/>
                </a:solidFill>
                <a:latin typeface="Garamond" panose="02020404030301010803" pitchFamily="18" charset="0"/>
              </a:rPr>
              <a:t>Options for Tomorrow</a:t>
            </a:r>
          </a:p>
        </p:txBody>
      </p:sp>
      <p:pic>
        <p:nvPicPr>
          <p:cNvPr id="9" name="Picture 2" descr="http://africabriefing.org/wp-content/uploads/2015/06/powerline.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37" t="32856" r="36" b="18203"/>
          <a:stretch/>
        </p:blipFill>
        <p:spPr bwMode="auto">
          <a:xfrm>
            <a:off x="0" y="2293258"/>
            <a:ext cx="12192000" cy="4601028"/>
          </a:xfrm>
          <a:prstGeom prst="rect">
            <a:avLst/>
          </a:prstGeom>
          <a:noFill/>
          <a:effectLst>
            <a:innerShdw blurRad="1270000" dist="50800" dir="5400000">
              <a:prstClr val="black">
                <a:alpha val="98000"/>
              </a:prstClr>
            </a:inn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5650" y="6337699"/>
            <a:ext cx="1431208" cy="348387"/>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14099" y="284249"/>
            <a:ext cx="2307273" cy="917977"/>
          </a:xfrm>
          <a:prstGeom prst="rect">
            <a:avLst/>
          </a:prstGeom>
        </p:spPr>
      </p:pic>
      <p:cxnSp>
        <p:nvCxnSpPr>
          <p:cNvPr id="12" name="Straight Connector 11"/>
          <p:cNvCxnSpPr/>
          <p:nvPr userDrawn="1"/>
        </p:nvCxnSpPr>
        <p:spPr>
          <a:xfrm>
            <a:off x="0" y="2239990"/>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13" name="Subtitle 2"/>
          <p:cNvSpPr txBox="1">
            <a:spLocks/>
          </p:cNvSpPr>
          <p:nvPr userDrawn="1"/>
        </p:nvSpPr>
        <p:spPr>
          <a:xfrm>
            <a:off x="4427847" y="6346255"/>
            <a:ext cx="4869402" cy="4112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baseline="0" dirty="0" smtClean="0">
                <a:solidFill>
                  <a:schemeClr val="bg1"/>
                </a:solidFill>
                <a:latin typeface="Garamond" panose="02020404030301010803" pitchFamily="18" charset="0"/>
              </a:rPr>
              <a:t>Solutions for Today </a:t>
            </a:r>
            <a:r>
              <a:rPr lang="en-US" sz="1800" b="1" i="0" kern="1200" dirty="0">
                <a:solidFill>
                  <a:schemeClr val="bg1"/>
                </a:solidFill>
                <a:effectLst/>
                <a:latin typeface="Garamond" panose="02020404030301010803" pitchFamily="18" charset="0"/>
                <a:ea typeface="+mn-ea"/>
                <a:cs typeface="+mn-cs"/>
              </a:rPr>
              <a:t>| </a:t>
            </a:r>
            <a:r>
              <a:rPr lang="en-US" sz="1800" b="1" i="0" baseline="0" dirty="0" smtClean="0">
                <a:solidFill>
                  <a:schemeClr val="bg1"/>
                </a:solidFill>
                <a:latin typeface="Garamond" panose="02020404030301010803" pitchFamily="18" charset="0"/>
              </a:rPr>
              <a:t>Options for Tomorrow</a:t>
            </a:r>
            <a:endParaRPr lang="en-US" sz="1800" b="1" i="0" baseline="0" dirty="0">
              <a:solidFill>
                <a:schemeClr val="bg1"/>
              </a:solidFill>
              <a:latin typeface="Garamond" panose="02020404030301010803" pitchFamily="18" charset="0"/>
            </a:endParaRPr>
          </a:p>
        </p:txBody>
      </p:sp>
    </p:spTree>
    <p:extLst>
      <p:ext uri="{BB962C8B-B14F-4D97-AF65-F5344CB8AC3E}">
        <p14:creationId xmlns:p14="http://schemas.microsoft.com/office/powerpoint/2010/main" val="2429625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alpha val="82000"/>
          </a:schemeClr>
        </a:solidFill>
        <a:effectLst/>
      </p:bgPr>
    </p:bg>
    <p:spTree>
      <p:nvGrpSpPr>
        <p:cNvPr id="1" name=""/>
        <p:cNvGrpSpPr/>
        <p:nvPr/>
      </p:nvGrpSpPr>
      <p:grpSpPr>
        <a:xfrm>
          <a:off x="0" y="0"/>
          <a:ext cx="0" cy="0"/>
          <a:chOff x="0" y="0"/>
          <a:chExt cx="0" cy="0"/>
        </a:xfrm>
      </p:grpSpPr>
      <p:sp>
        <p:nvSpPr>
          <p:cNvPr id="15" name="Round Single Corner Rectangle 14"/>
          <p:cNvSpPr/>
          <p:nvPr userDrawn="1"/>
        </p:nvSpPr>
        <p:spPr>
          <a:xfrm>
            <a:off x="127251" y="595084"/>
            <a:ext cx="8606971" cy="3759200"/>
          </a:xfrm>
          <a:prstGeom prst="round1Rect">
            <a:avLst/>
          </a:prstGeom>
          <a:solidFill>
            <a:schemeClr val="bg1">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p:cNvSpPr>
            <a:spLocks noGrp="1"/>
          </p:cNvSpPr>
          <p:nvPr>
            <p:ph type="ctrTitle" hasCustomPrompt="1"/>
          </p:nvPr>
        </p:nvSpPr>
        <p:spPr>
          <a:xfrm>
            <a:off x="647060" y="946589"/>
            <a:ext cx="7567352" cy="1697057"/>
          </a:xfrm>
        </p:spPr>
        <p:txBody>
          <a:bodyPr anchor="b"/>
          <a:lstStyle>
            <a:lvl1pPr algn="ctr">
              <a:defRPr sz="6000" b="1">
                <a:solidFill>
                  <a:srgbClr val="373838"/>
                </a:solidFill>
              </a:defRPr>
            </a:lvl1pPr>
          </a:lstStyle>
          <a:p>
            <a:r>
              <a:rPr lang="en-US" dirty="0" smtClean="0"/>
              <a:t>Master Cover Longer Title</a:t>
            </a:r>
            <a:endParaRPr lang="en-US" dirty="0"/>
          </a:p>
        </p:txBody>
      </p:sp>
      <p:sp>
        <p:nvSpPr>
          <p:cNvPr id="25" name="Subtitle 2"/>
          <p:cNvSpPr>
            <a:spLocks noGrp="1"/>
          </p:cNvSpPr>
          <p:nvPr>
            <p:ph type="subTitle" idx="1" hasCustomPrompt="1"/>
          </p:nvPr>
        </p:nvSpPr>
        <p:spPr>
          <a:xfrm>
            <a:off x="647060" y="2745244"/>
            <a:ext cx="7567352" cy="954616"/>
          </a:xfrm>
        </p:spPr>
        <p:txBody>
          <a:bodyPr>
            <a:noAutofit/>
          </a:bodyPr>
          <a:lstStyle>
            <a:lvl1pPr marL="0" indent="0" algn="ctr">
              <a:buNone/>
              <a:defRPr sz="3200" b="0" baseline="0">
                <a:solidFill>
                  <a:srgbClr val="37383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Cover Super-Long Subtitle with Names, Places, and Technologies</a:t>
            </a:r>
            <a:endParaRPr lang="en-US" dirty="0"/>
          </a:p>
        </p:txBody>
      </p:sp>
      <p:pic>
        <p:nvPicPr>
          <p:cNvPr id="34" name="Picture 3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2660" y="6329778"/>
            <a:ext cx="1861362" cy="453095"/>
          </a:xfrm>
          <a:prstGeom prst="rect">
            <a:avLst/>
          </a:prstGeom>
          <a:effectLst>
            <a:outerShdw blurRad="63500" sx="102000" sy="102000" algn="ctr" rotWithShape="0">
              <a:prstClr val="black">
                <a:alpha val="40000"/>
              </a:prstClr>
            </a:outerShdw>
          </a:effectLst>
        </p:spPr>
      </p:pic>
      <p:sp>
        <p:nvSpPr>
          <p:cNvPr id="8" name="Round Single Corner Rectangle 7"/>
          <p:cNvSpPr/>
          <p:nvPr userDrawn="1"/>
        </p:nvSpPr>
        <p:spPr>
          <a:xfrm flipH="1">
            <a:off x="8672076" y="4804229"/>
            <a:ext cx="3389706" cy="1525550"/>
          </a:xfrm>
          <a:prstGeom prst="round1Rect">
            <a:avLst/>
          </a:prstGeom>
          <a:solidFill>
            <a:schemeClr val="bg1">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71912" y="5004515"/>
            <a:ext cx="2865598" cy="1140114"/>
          </a:xfrm>
          <a:prstGeom prst="rect">
            <a:avLst/>
          </a:prstGeom>
        </p:spPr>
      </p:pic>
      <p:sp>
        <p:nvSpPr>
          <p:cNvPr id="14" name="Rectangle 13"/>
          <p:cNvSpPr/>
          <p:nvPr userDrawn="1"/>
        </p:nvSpPr>
        <p:spPr>
          <a:xfrm flipH="1">
            <a:off x="12126896" y="4804228"/>
            <a:ext cx="65101" cy="1525550"/>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flipH="1">
            <a:off x="-1" y="595084"/>
            <a:ext cx="65106" cy="3759200"/>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userDrawn="1"/>
        </p:nvCxnSpPr>
        <p:spPr>
          <a:xfrm>
            <a:off x="1041651" y="2729605"/>
            <a:ext cx="6778171" cy="15639"/>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472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43" name="Straight Connector 42"/>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70627" y="1544980"/>
            <a:ext cx="11580921"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ctrTitle" hasCustomPrompt="1"/>
          </p:nvPr>
        </p:nvSpPr>
        <p:spPr>
          <a:xfrm>
            <a:off x="270628" y="260268"/>
            <a:ext cx="11580921" cy="600980"/>
          </a:xfrm>
        </p:spPr>
        <p:txBody>
          <a:bodyPr anchor="b">
            <a:normAutofit/>
          </a:bodyPr>
          <a:lstStyle>
            <a:lvl1pPr algn="l">
              <a:defRPr sz="4000" b="1">
                <a:solidFill>
                  <a:srgbClr val="373838"/>
                </a:solidFill>
              </a:defRPr>
            </a:lvl1pPr>
          </a:lstStyle>
          <a:p>
            <a:r>
              <a:rPr lang="en-US" dirty="0" smtClean="0"/>
              <a:t>Master Page Title 1</a:t>
            </a:r>
            <a:endParaRPr lang="en-US" dirty="0"/>
          </a:p>
        </p:txBody>
      </p:sp>
      <p:sp>
        <p:nvSpPr>
          <p:cNvPr id="9" name="Subtitle 2"/>
          <p:cNvSpPr>
            <a:spLocks noGrp="1"/>
          </p:cNvSpPr>
          <p:nvPr>
            <p:ph type="subTitle" idx="13" hasCustomPrompt="1"/>
          </p:nvPr>
        </p:nvSpPr>
        <p:spPr>
          <a:xfrm>
            <a:off x="270628" y="778081"/>
            <a:ext cx="11580921" cy="373510"/>
          </a:xfrm>
        </p:spPr>
        <p:txBody>
          <a:bodyPr>
            <a:noAutofit/>
          </a:bodyPr>
          <a:lstStyle>
            <a:lvl1pPr marL="0" indent="0" algn="l">
              <a:buNone/>
              <a:defRPr sz="1800" b="0">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Page Subtitle</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4113" y="260267"/>
            <a:ext cx="1917435" cy="762875"/>
          </a:xfrm>
          <a:prstGeom prst="rect">
            <a:avLst/>
          </a:prstGeom>
        </p:spPr>
      </p:pic>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schemeClr val="bg1"/>
                </a:solidFill>
                <a:latin typeface="Century Gothic" panose="020B0502020202020204" pitchFamily="34" charset="0"/>
              </a:rPr>
              <a:pPr/>
              <a:t>‹#›</a:t>
            </a:fld>
            <a:endParaRPr lang="en-US" dirty="0">
              <a:solidFill>
                <a:schemeClr val="bg1"/>
              </a:solidFill>
            </a:endParaRPr>
          </a:p>
        </p:txBody>
      </p:sp>
      <p:pic>
        <p:nvPicPr>
          <p:cNvPr id="54" name="Picture 53"/>
          <p:cNvPicPr>
            <a:picLocks noChangeAspect="1"/>
          </p:cNvPicPr>
          <p:nvPr userDrawn="1"/>
        </p:nvPicPr>
        <p:blipFill rotWithShape="1">
          <a:blip r:embed="rId3">
            <a:extLst>
              <a:ext uri="{28A0092B-C50C-407E-A947-70E740481C1C}">
                <a14:useLocalDpi xmlns:a14="http://schemas.microsoft.com/office/drawing/2010/main" val="0"/>
              </a:ext>
            </a:extLst>
          </a:blip>
          <a:srcRect r="54783"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1936361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cxnSp>
        <p:nvCxnSpPr>
          <p:cNvPr id="43" name="Straight Connector 42"/>
          <p:cNvCxnSpPr/>
          <p:nvPr userDrawn="1"/>
        </p:nvCxnSpPr>
        <p:spPr>
          <a:xfrm>
            <a:off x="-50800" y="1175826"/>
            <a:ext cx="12280900"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70627" y="1544980"/>
            <a:ext cx="11580921"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4113" y="260267"/>
            <a:ext cx="1917435" cy="762875"/>
          </a:xfrm>
          <a:prstGeom prst="rect">
            <a:avLst/>
          </a:prstGeom>
        </p:spPr>
      </p:pic>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schemeClr val="bg1"/>
                </a:solidFill>
                <a:latin typeface="Century Gothic" panose="020B0502020202020204" pitchFamily="34" charset="0"/>
              </a:rPr>
              <a:pPr/>
              <a:t>‹#›</a:t>
            </a:fld>
            <a:endParaRPr lang="en-US" dirty="0">
              <a:solidFill>
                <a:schemeClr val="bg1"/>
              </a:solidFill>
            </a:endParaRPr>
          </a:p>
        </p:txBody>
      </p:sp>
      <p:pic>
        <p:nvPicPr>
          <p:cNvPr id="54" name="Picture 53"/>
          <p:cNvPicPr>
            <a:picLocks noChangeAspect="1"/>
          </p:cNvPicPr>
          <p:nvPr userDrawn="1"/>
        </p:nvPicPr>
        <p:blipFill rotWithShape="1">
          <a:blip r:embed="rId3">
            <a:extLst>
              <a:ext uri="{28A0092B-C50C-407E-A947-70E740481C1C}">
                <a14:useLocalDpi xmlns:a14="http://schemas.microsoft.com/office/drawing/2010/main" val="0"/>
              </a:ext>
            </a:extLst>
          </a:blip>
          <a:srcRect r="54783"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11" name="Title 1"/>
          <p:cNvSpPr>
            <a:spLocks noGrp="1"/>
          </p:cNvSpPr>
          <p:nvPr>
            <p:ph type="ctrTitle" hasCustomPrompt="1"/>
          </p:nvPr>
        </p:nvSpPr>
        <p:spPr>
          <a:xfrm>
            <a:off x="270628" y="146034"/>
            <a:ext cx="8810273" cy="1134678"/>
          </a:xfrm>
        </p:spPr>
        <p:txBody>
          <a:bodyPr anchor="b">
            <a:normAutofit/>
          </a:bodyPr>
          <a:lstStyle>
            <a:lvl1pPr algn="l">
              <a:defRPr sz="3600" b="1">
                <a:solidFill>
                  <a:srgbClr val="373838"/>
                </a:solidFill>
              </a:defRPr>
            </a:lvl1pPr>
          </a:lstStyle>
          <a:p>
            <a:r>
              <a:rPr lang="en-US" dirty="0" smtClean="0"/>
              <a:t>Master Page Title 1</a:t>
            </a:r>
            <a:br>
              <a:rPr lang="en-US" dirty="0" smtClean="0"/>
            </a:br>
            <a:r>
              <a:rPr lang="en-US" dirty="0" smtClean="0"/>
              <a:t>Two Lines</a:t>
            </a:r>
            <a:endParaRPr lang="en-US" dirty="0"/>
          </a:p>
        </p:txBody>
      </p:sp>
    </p:spTree>
    <p:extLst>
      <p:ext uri="{BB962C8B-B14F-4D97-AF65-F5344CB8AC3E}">
        <p14:creationId xmlns:p14="http://schemas.microsoft.com/office/powerpoint/2010/main" val="1978112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401831" y="1669404"/>
            <a:ext cx="5105399"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65101"/>
          <a:stretch/>
        </p:blipFill>
        <p:spPr>
          <a:xfrm>
            <a:off x="10852417" y="298227"/>
            <a:ext cx="1000057" cy="1140114"/>
          </a:xfrm>
          <a:prstGeom prst="rect">
            <a:avLst/>
          </a:prstGeom>
        </p:spPr>
      </p:pic>
      <p:cxnSp>
        <p:nvCxnSpPr>
          <p:cNvPr id="23" name="Straight Connector 22"/>
          <p:cNvCxnSpPr/>
          <p:nvPr userDrawn="1"/>
        </p:nvCxnSpPr>
        <p:spPr>
          <a:xfrm>
            <a:off x="0" y="753618"/>
            <a:ext cx="10786188" cy="0"/>
          </a:xfrm>
          <a:prstGeom prst="line">
            <a:avLst/>
          </a:prstGeom>
          <a:ln w="22225" cmpd="sng">
            <a:solidFill>
              <a:srgbClr val="98C93D"/>
            </a:solidFill>
            <a:prstDash val="solid"/>
          </a:ln>
        </p:spPr>
        <p:style>
          <a:lnRef idx="1">
            <a:schemeClr val="accent1"/>
          </a:lnRef>
          <a:fillRef idx="0">
            <a:schemeClr val="accent1"/>
          </a:fillRef>
          <a:effectRef idx="0">
            <a:schemeClr val="accent1"/>
          </a:effectRef>
          <a:fontRef idx="minor">
            <a:schemeClr val="tx1"/>
          </a:fontRef>
        </p:style>
      </p:cxnSp>
      <p:sp>
        <p:nvSpPr>
          <p:cNvPr id="24" name="Title 1"/>
          <p:cNvSpPr>
            <a:spLocks noGrp="1"/>
          </p:cNvSpPr>
          <p:nvPr>
            <p:ph type="ctrTitle" hasCustomPrompt="1"/>
          </p:nvPr>
        </p:nvSpPr>
        <p:spPr>
          <a:xfrm>
            <a:off x="270628" y="260268"/>
            <a:ext cx="11580921" cy="600980"/>
          </a:xfrm>
        </p:spPr>
        <p:txBody>
          <a:bodyPr anchor="b">
            <a:normAutofit/>
          </a:bodyPr>
          <a:lstStyle>
            <a:lvl1pPr algn="l">
              <a:defRPr sz="4000" b="1">
                <a:solidFill>
                  <a:srgbClr val="373838"/>
                </a:solidFill>
              </a:defRPr>
            </a:lvl1pPr>
          </a:lstStyle>
          <a:p>
            <a:r>
              <a:rPr lang="en-US" dirty="0" smtClean="0"/>
              <a:t>Master Page Title 1</a:t>
            </a:r>
            <a:endParaRPr lang="en-US" dirty="0"/>
          </a:p>
        </p:txBody>
      </p:sp>
      <p:sp>
        <p:nvSpPr>
          <p:cNvPr id="25" name="Subtitle 2"/>
          <p:cNvSpPr>
            <a:spLocks noGrp="1"/>
          </p:cNvSpPr>
          <p:nvPr>
            <p:ph type="subTitle" idx="13" hasCustomPrompt="1"/>
          </p:nvPr>
        </p:nvSpPr>
        <p:spPr>
          <a:xfrm>
            <a:off x="270628" y="778081"/>
            <a:ext cx="11580921" cy="373510"/>
          </a:xfrm>
        </p:spPr>
        <p:txBody>
          <a:bodyPr>
            <a:noAutofit/>
          </a:bodyPr>
          <a:lstStyle>
            <a:lvl1pPr marL="0" indent="0" algn="l">
              <a:buNone/>
              <a:defRPr sz="1800" b="0">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Page Subtitle</a:t>
            </a:r>
            <a:endParaRPr lang="en-US" dirty="0"/>
          </a:p>
        </p:txBody>
      </p:sp>
      <p:sp>
        <p:nvSpPr>
          <p:cNvPr id="27" name="Rectangle 26"/>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schemeClr val="bg1"/>
                </a:solidFill>
                <a:latin typeface="Century Gothic" panose="020B0502020202020204" pitchFamily="34" charset="0"/>
              </a:rPr>
              <a:pPr/>
              <a:t>‹#›</a:t>
            </a:fld>
            <a:endParaRPr lang="en-US" dirty="0">
              <a:solidFill>
                <a:schemeClr val="bg1"/>
              </a:solidFill>
            </a:endParaRPr>
          </a:p>
        </p:txBody>
      </p:sp>
      <p:pic>
        <p:nvPicPr>
          <p:cNvPr id="30" name="Picture 29"/>
          <p:cNvPicPr>
            <a:picLocks noChangeAspect="1"/>
          </p:cNvPicPr>
          <p:nvPr userDrawn="1"/>
        </p:nvPicPr>
        <p:blipFill rotWithShape="1">
          <a:blip r:embed="rId3">
            <a:extLst>
              <a:ext uri="{28A0092B-C50C-407E-A947-70E740481C1C}">
                <a14:useLocalDpi xmlns:a14="http://schemas.microsoft.com/office/drawing/2010/main" val="0"/>
              </a:ext>
            </a:extLst>
          </a:blip>
          <a:srcRect l="-1" t="1" r="-4553" b="-9442"/>
          <a:stretch/>
        </p:blipFill>
        <p:spPr>
          <a:xfrm>
            <a:off x="270627" y="6323378"/>
            <a:ext cx="3938516" cy="440279"/>
          </a:xfrm>
          <a:prstGeom prst="rect">
            <a:avLst/>
          </a:prstGeom>
          <a:effectLst>
            <a:outerShdw blurRad="63500" sx="102000" sy="102000" algn="ctr" rotWithShape="0">
              <a:prstClr val="black">
                <a:alpha val="28000"/>
              </a:prstClr>
            </a:outerShdw>
          </a:effectLst>
        </p:spPr>
      </p:pic>
      <p:sp>
        <p:nvSpPr>
          <p:cNvPr id="31" name="Content Placeholder 2"/>
          <p:cNvSpPr>
            <a:spLocks noGrp="1"/>
          </p:cNvSpPr>
          <p:nvPr>
            <p:ph idx="14"/>
          </p:nvPr>
        </p:nvSpPr>
        <p:spPr>
          <a:xfrm>
            <a:off x="700321" y="1683985"/>
            <a:ext cx="5105399"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32" name="Straight Connector 31"/>
          <p:cNvCxnSpPr/>
          <p:nvPr userDrawn="1"/>
        </p:nvCxnSpPr>
        <p:spPr>
          <a:xfrm>
            <a:off x="6111551" y="1438341"/>
            <a:ext cx="0" cy="4473487"/>
          </a:xfrm>
          <a:prstGeom prst="line">
            <a:avLst/>
          </a:prstGeom>
          <a:ln w="38100" cap="sq" cmpd="sng">
            <a:solidFill>
              <a:srgbClr val="373838"/>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2852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cxnSp>
        <p:nvCxnSpPr>
          <p:cNvPr id="12" name="Straight Connector 11"/>
          <p:cNvCxnSpPr/>
          <p:nvPr userDrawn="1"/>
        </p:nvCxnSpPr>
        <p:spPr>
          <a:xfrm>
            <a:off x="0" y="747268"/>
            <a:ext cx="12192000" cy="0"/>
          </a:xfrm>
          <a:prstGeom prst="line">
            <a:avLst/>
          </a:prstGeom>
          <a:ln w="25400">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270628" y="260268"/>
            <a:ext cx="11580921" cy="600980"/>
          </a:xfrm>
        </p:spPr>
        <p:txBody>
          <a:bodyPr anchor="b">
            <a:normAutofit/>
          </a:bodyPr>
          <a:lstStyle>
            <a:lvl1pPr algn="l">
              <a:defRPr sz="4000" b="1">
                <a:solidFill>
                  <a:srgbClr val="373838"/>
                </a:solidFill>
              </a:defRPr>
            </a:lvl1pPr>
          </a:lstStyle>
          <a:p>
            <a:r>
              <a:rPr lang="en-US" dirty="0" smtClean="0"/>
              <a:t>Master Page Title 1</a:t>
            </a:r>
            <a:endParaRPr lang="en-US" dirty="0"/>
          </a:p>
        </p:txBody>
      </p:sp>
      <p:sp>
        <p:nvSpPr>
          <p:cNvPr id="9" name="Subtitle 2"/>
          <p:cNvSpPr>
            <a:spLocks noGrp="1"/>
          </p:cNvSpPr>
          <p:nvPr>
            <p:ph type="subTitle" idx="13" hasCustomPrompt="1"/>
          </p:nvPr>
        </p:nvSpPr>
        <p:spPr>
          <a:xfrm>
            <a:off x="270628" y="787606"/>
            <a:ext cx="11580921" cy="373510"/>
          </a:xfrm>
        </p:spPr>
        <p:txBody>
          <a:bodyPr>
            <a:noAutofit/>
          </a:bodyPr>
          <a:lstStyle>
            <a:lvl1pPr marL="0" indent="0" algn="l">
              <a:buNone/>
              <a:defRPr sz="1800" b="0">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Page Subtitle</a:t>
            </a:r>
            <a:endParaRPr lang="en-US" dirty="0"/>
          </a:p>
        </p:txBody>
      </p:sp>
      <p:sp>
        <p:nvSpPr>
          <p:cNvPr id="14" name="Freeform 13"/>
          <p:cNvSpPr/>
          <p:nvPr userDrawn="1"/>
        </p:nvSpPr>
        <p:spPr>
          <a:xfrm flipH="1">
            <a:off x="0" y="6163463"/>
            <a:ext cx="12192000" cy="587871"/>
          </a:xfrm>
          <a:custGeom>
            <a:avLst/>
            <a:gdLst>
              <a:gd name="connsiteX0" fmla="*/ 1 w 12192000"/>
              <a:gd name="connsiteY0" fmla="*/ 0 h 587871"/>
              <a:gd name="connsiteX1" fmla="*/ 1491123 w 12192000"/>
              <a:gd name="connsiteY1" fmla="*/ 0 h 587871"/>
              <a:gd name="connsiteX2" fmla="*/ 1589103 w 12192000"/>
              <a:gd name="connsiteY2" fmla="*/ 97980 h 587871"/>
              <a:gd name="connsiteX3" fmla="*/ 1589103 w 12192000"/>
              <a:gd name="connsiteY3" fmla="*/ 537303 h 587871"/>
              <a:gd name="connsiteX4" fmla="*/ 12192000 w 12192000"/>
              <a:gd name="connsiteY4" fmla="*/ 537303 h 587871"/>
              <a:gd name="connsiteX5" fmla="*/ 12192000 w 12192000"/>
              <a:gd name="connsiteY5" fmla="*/ 583477 h 587871"/>
              <a:gd name="connsiteX6" fmla="*/ 1589103 w 12192000"/>
              <a:gd name="connsiteY6" fmla="*/ 583477 h 587871"/>
              <a:gd name="connsiteX7" fmla="*/ 1589103 w 12192000"/>
              <a:gd name="connsiteY7" fmla="*/ 587871 h 587871"/>
              <a:gd name="connsiteX8" fmla="*/ 1 w 12192000"/>
              <a:gd name="connsiteY8" fmla="*/ 587871 h 587871"/>
              <a:gd name="connsiteX9" fmla="*/ 1 w 12192000"/>
              <a:gd name="connsiteY9" fmla="*/ 583477 h 587871"/>
              <a:gd name="connsiteX10" fmla="*/ 0 w 12192000"/>
              <a:gd name="connsiteY10" fmla="*/ 583477 h 587871"/>
              <a:gd name="connsiteX11" fmla="*/ 0 w 12192000"/>
              <a:gd name="connsiteY11" fmla="*/ 537303 h 587871"/>
              <a:gd name="connsiteX12" fmla="*/ 1 w 12192000"/>
              <a:gd name="connsiteY12" fmla="*/ 537303 h 58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587871">
                <a:moveTo>
                  <a:pt x="1" y="0"/>
                </a:moveTo>
                <a:lnTo>
                  <a:pt x="1491123" y="0"/>
                </a:lnTo>
                <a:cubicBezTo>
                  <a:pt x="1545236" y="0"/>
                  <a:pt x="1589103" y="43867"/>
                  <a:pt x="1589103" y="97980"/>
                </a:cubicBezTo>
                <a:lnTo>
                  <a:pt x="1589103" y="537303"/>
                </a:lnTo>
                <a:lnTo>
                  <a:pt x="12192000" y="537303"/>
                </a:lnTo>
                <a:lnTo>
                  <a:pt x="12192000" y="583477"/>
                </a:lnTo>
                <a:lnTo>
                  <a:pt x="1589103" y="583477"/>
                </a:lnTo>
                <a:lnTo>
                  <a:pt x="1589103" y="587871"/>
                </a:lnTo>
                <a:lnTo>
                  <a:pt x="1" y="587871"/>
                </a:lnTo>
                <a:lnTo>
                  <a:pt x="1" y="583477"/>
                </a:lnTo>
                <a:lnTo>
                  <a:pt x="0" y="583477"/>
                </a:lnTo>
                <a:lnTo>
                  <a:pt x="0" y="537303"/>
                </a:lnTo>
                <a:lnTo>
                  <a:pt x="1" y="537303"/>
                </a:lnTo>
                <a:close/>
              </a:path>
            </a:pathLst>
          </a:custGeom>
          <a:gradFill>
            <a:gsLst>
              <a:gs pos="76000">
                <a:srgbClr val="98C93D"/>
              </a:gs>
              <a:gs pos="100000">
                <a:srgbClr val="64872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183740" y="6359945"/>
            <a:ext cx="434734"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dirty="0">
              <a:solidFill>
                <a:srgbClr val="373838"/>
              </a:solidFill>
            </a:endParaRPr>
          </a:p>
        </p:txBody>
      </p:sp>
      <p:pic>
        <p:nvPicPr>
          <p:cNvPr id="35" name="Picture 34"/>
          <p:cNvPicPr>
            <a:picLocks noChangeAspect="1"/>
          </p:cNvPicPr>
          <p:nvPr userDrawn="1"/>
        </p:nvPicPr>
        <p:blipFill rotWithShape="1">
          <a:blip r:embed="rId2" cstate="print">
            <a:extLst>
              <a:ext uri="{28A0092B-C50C-407E-A947-70E740481C1C}">
                <a14:useLocalDpi xmlns:a14="http://schemas.microsoft.com/office/drawing/2010/main" val="0"/>
              </a:ext>
            </a:extLst>
          </a:blip>
          <a:srcRect l="-2" r="-1932"/>
          <a:stretch/>
        </p:blipFill>
        <p:spPr>
          <a:xfrm>
            <a:off x="10672861" y="6231640"/>
            <a:ext cx="1149659" cy="448735"/>
          </a:xfrm>
          <a:prstGeom prst="rect">
            <a:avLst/>
          </a:prstGeom>
        </p:spPr>
      </p:pic>
      <p:pic>
        <p:nvPicPr>
          <p:cNvPr id="36" name="Picture 3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90697" y="6217126"/>
            <a:ext cx="1829619" cy="445368"/>
          </a:xfrm>
          <a:prstGeom prst="rect">
            <a:avLst/>
          </a:prstGeom>
        </p:spPr>
      </p:pic>
      <p:sp>
        <p:nvSpPr>
          <p:cNvPr id="22" name="Pentagon 21"/>
          <p:cNvSpPr/>
          <p:nvPr userDrawn="1"/>
        </p:nvSpPr>
        <p:spPr>
          <a:xfrm>
            <a:off x="0" y="3807801"/>
            <a:ext cx="6363102" cy="2013258"/>
          </a:xfrm>
          <a:prstGeom prst="homePlate">
            <a:avLst/>
          </a:prstGeom>
          <a:solidFill>
            <a:srgbClr val="373838">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entagon 24"/>
          <p:cNvSpPr/>
          <p:nvPr userDrawn="1"/>
        </p:nvSpPr>
        <p:spPr>
          <a:xfrm flipH="1">
            <a:off x="5828897" y="3091543"/>
            <a:ext cx="6363102" cy="2013258"/>
          </a:xfrm>
          <a:prstGeom prst="homePlate">
            <a:avLst/>
          </a:prstGeom>
          <a:solidFill>
            <a:srgbClr val="373838">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ontent Placeholder 2"/>
          <p:cNvSpPr>
            <a:spLocks noGrp="1"/>
          </p:cNvSpPr>
          <p:nvPr>
            <p:ph idx="1"/>
          </p:nvPr>
        </p:nvSpPr>
        <p:spPr>
          <a:xfrm>
            <a:off x="361116" y="4023381"/>
            <a:ext cx="4820488" cy="1790234"/>
          </a:xfrm>
        </p:spPr>
        <p:txBody>
          <a:bodyPr>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2400" b="1">
                <a:solidFill>
                  <a:schemeClr val="bg1"/>
                </a:solidFill>
                <a:latin typeface="Century Gothic" panose="020B0502020202020204" pitchFamily="34"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smtClean="0"/>
              <a:t>Click to edit Master text styles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smtClean="0"/>
              <a:t>Click to edit Master text styles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smtClean="0"/>
              <a:t>Click to edit Master text styles</a:t>
            </a:r>
          </a:p>
          <a:p>
            <a:pPr lvl="0"/>
            <a:endParaRPr lang="en-US" dirty="0" smtClean="0"/>
          </a:p>
          <a:p>
            <a:pPr lvl="0"/>
            <a:endParaRPr lang="en-US" dirty="0" smtClean="0"/>
          </a:p>
        </p:txBody>
      </p:sp>
      <p:sp>
        <p:nvSpPr>
          <p:cNvPr id="31" name="Content Placeholder 2"/>
          <p:cNvSpPr>
            <a:spLocks noGrp="1"/>
          </p:cNvSpPr>
          <p:nvPr>
            <p:ph idx="14"/>
          </p:nvPr>
        </p:nvSpPr>
        <p:spPr>
          <a:xfrm>
            <a:off x="7031060" y="3336624"/>
            <a:ext cx="4820488" cy="1790234"/>
          </a:xfrm>
        </p:spPr>
        <p:txBody>
          <a:bodyPr>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2400" b="1">
                <a:solidFill>
                  <a:schemeClr val="bg1"/>
                </a:solidFill>
                <a:latin typeface="Century Gothic" panose="020B0502020202020204" pitchFamily="34"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smtClean="0"/>
              <a:t>Click to edit Master text styles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smtClean="0"/>
              <a:t>Click to edit Master text styles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smtClean="0"/>
              <a:t>Click to edit Master text styles</a:t>
            </a:r>
          </a:p>
          <a:p>
            <a:pPr lvl="0"/>
            <a:endParaRPr lang="en-US" dirty="0" smtClean="0"/>
          </a:p>
          <a:p>
            <a:pPr lvl="0"/>
            <a:endParaRPr lang="en-US" dirty="0" smtClean="0"/>
          </a:p>
        </p:txBody>
      </p:sp>
    </p:spTree>
    <p:extLst>
      <p:ext uri="{BB962C8B-B14F-4D97-AF65-F5344CB8AC3E}">
        <p14:creationId xmlns:p14="http://schemas.microsoft.com/office/powerpoint/2010/main" val="284579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cxnSp>
        <p:nvCxnSpPr>
          <p:cNvPr id="12" name="Straight Connector 11"/>
          <p:cNvCxnSpPr/>
          <p:nvPr userDrawn="1"/>
        </p:nvCxnSpPr>
        <p:spPr>
          <a:xfrm>
            <a:off x="0" y="772668"/>
            <a:ext cx="12192000" cy="0"/>
          </a:xfrm>
          <a:prstGeom prst="line">
            <a:avLst/>
          </a:prstGeom>
          <a:ln w="25400">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270628" y="260268"/>
            <a:ext cx="11580921" cy="600980"/>
          </a:xfrm>
        </p:spPr>
        <p:txBody>
          <a:bodyPr anchor="b">
            <a:normAutofit/>
          </a:bodyPr>
          <a:lstStyle>
            <a:lvl1pPr algn="l">
              <a:defRPr sz="4000" b="1">
                <a:solidFill>
                  <a:srgbClr val="373838"/>
                </a:solidFill>
              </a:defRPr>
            </a:lvl1pPr>
          </a:lstStyle>
          <a:p>
            <a:r>
              <a:rPr lang="en-US" dirty="0" smtClean="0"/>
              <a:t>Master Page Title 1</a:t>
            </a:r>
            <a:endParaRPr lang="en-US" dirty="0"/>
          </a:p>
        </p:txBody>
      </p:sp>
      <p:sp>
        <p:nvSpPr>
          <p:cNvPr id="9" name="Subtitle 2"/>
          <p:cNvSpPr>
            <a:spLocks noGrp="1"/>
          </p:cNvSpPr>
          <p:nvPr>
            <p:ph type="subTitle" idx="13" hasCustomPrompt="1"/>
          </p:nvPr>
        </p:nvSpPr>
        <p:spPr>
          <a:xfrm>
            <a:off x="270628" y="787606"/>
            <a:ext cx="11580921" cy="373510"/>
          </a:xfrm>
        </p:spPr>
        <p:txBody>
          <a:bodyPr>
            <a:noAutofit/>
          </a:bodyPr>
          <a:lstStyle>
            <a:lvl1pPr marL="0" indent="0" algn="l">
              <a:buNone/>
              <a:defRPr sz="1800" b="0">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Page Subtitle</a:t>
            </a:r>
            <a:endParaRPr lang="en-US" dirty="0"/>
          </a:p>
        </p:txBody>
      </p:sp>
      <p:sp>
        <p:nvSpPr>
          <p:cNvPr id="14" name="Freeform 13"/>
          <p:cNvSpPr/>
          <p:nvPr userDrawn="1"/>
        </p:nvSpPr>
        <p:spPr>
          <a:xfrm flipH="1">
            <a:off x="0" y="6163463"/>
            <a:ext cx="12192000" cy="587871"/>
          </a:xfrm>
          <a:custGeom>
            <a:avLst/>
            <a:gdLst>
              <a:gd name="connsiteX0" fmla="*/ 1 w 12192000"/>
              <a:gd name="connsiteY0" fmla="*/ 0 h 587871"/>
              <a:gd name="connsiteX1" fmla="*/ 1491123 w 12192000"/>
              <a:gd name="connsiteY1" fmla="*/ 0 h 587871"/>
              <a:gd name="connsiteX2" fmla="*/ 1589103 w 12192000"/>
              <a:gd name="connsiteY2" fmla="*/ 97980 h 587871"/>
              <a:gd name="connsiteX3" fmla="*/ 1589103 w 12192000"/>
              <a:gd name="connsiteY3" fmla="*/ 537303 h 587871"/>
              <a:gd name="connsiteX4" fmla="*/ 12192000 w 12192000"/>
              <a:gd name="connsiteY4" fmla="*/ 537303 h 587871"/>
              <a:gd name="connsiteX5" fmla="*/ 12192000 w 12192000"/>
              <a:gd name="connsiteY5" fmla="*/ 583477 h 587871"/>
              <a:gd name="connsiteX6" fmla="*/ 1589103 w 12192000"/>
              <a:gd name="connsiteY6" fmla="*/ 583477 h 587871"/>
              <a:gd name="connsiteX7" fmla="*/ 1589103 w 12192000"/>
              <a:gd name="connsiteY7" fmla="*/ 587871 h 587871"/>
              <a:gd name="connsiteX8" fmla="*/ 1 w 12192000"/>
              <a:gd name="connsiteY8" fmla="*/ 587871 h 587871"/>
              <a:gd name="connsiteX9" fmla="*/ 1 w 12192000"/>
              <a:gd name="connsiteY9" fmla="*/ 583477 h 587871"/>
              <a:gd name="connsiteX10" fmla="*/ 0 w 12192000"/>
              <a:gd name="connsiteY10" fmla="*/ 583477 h 587871"/>
              <a:gd name="connsiteX11" fmla="*/ 0 w 12192000"/>
              <a:gd name="connsiteY11" fmla="*/ 537303 h 587871"/>
              <a:gd name="connsiteX12" fmla="*/ 1 w 12192000"/>
              <a:gd name="connsiteY12" fmla="*/ 537303 h 58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587871">
                <a:moveTo>
                  <a:pt x="1" y="0"/>
                </a:moveTo>
                <a:lnTo>
                  <a:pt x="1491123" y="0"/>
                </a:lnTo>
                <a:cubicBezTo>
                  <a:pt x="1545236" y="0"/>
                  <a:pt x="1589103" y="43867"/>
                  <a:pt x="1589103" y="97980"/>
                </a:cubicBezTo>
                <a:lnTo>
                  <a:pt x="1589103" y="537303"/>
                </a:lnTo>
                <a:lnTo>
                  <a:pt x="12192000" y="537303"/>
                </a:lnTo>
                <a:lnTo>
                  <a:pt x="12192000" y="583477"/>
                </a:lnTo>
                <a:lnTo>
                  <a:pt x="1589103" y="583477"/>
                </a:lnTo>
                <a:lnTo>
                  <a:pt x="1589103" y="587871"/>
                </a:lnTo>
                <a:lnTo>
                  <a:pt x="1" y="587871"/>
                </a:lnTo>
                <a:lnTo>
                  <a:pt x="1" y="583477"/>
                </a:lnTo>
                <a:lnTo>
                  <a:pt x="0" y="583477"/>
                </a:lnTo>
                <a:lnTo>
                  <a:pt x="0" y="537303"/>
                </a:lnTo>
                <a:lnTo>
                  <a:pt x="1" y="537303"/>
                </a:lnTo>
                <a:close/>
              </a:path>
            </a:pathLst>
          </a:custGeom>
          <a:gradFill>
            <a:gsLst>
              <a:gs pos="76000">
                <a:srgbClr val="98C93D"/>
              </a:gs>
              <a:gs pos="100000">
                <a:srgbClr val="64872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183740" y="6359945"/>
            <a:ext cx="434734"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dirty="0">
              <a:solidFill>
                <a:srgbClr val="373838"/>
              </a:solidFill>
            </a:endParaRPr>
          </a:p>
        </p:txBody>
      </p:sp>
      <p:pic>
        <p:nvPicPr>
          <p:cNvPr id="35" name="Picture 34"/>
          <p:cNvPicPr>
            <a:picLocks noChangeAspect="1"/>
          </p:cNvPicPr>
          <p:nvPr userDrawn="1"/>
        </p:nvPicPr>
        <p:blipFill rotWithShape="1">
          <a:blip r:embed="rId2" cstate="print">
            <a:extLst>
              <a:ext uri="{28A0092B-C50C-407E-A947-70E740481C1C}">
                <a14:useLocalDpi xmlns:a14="http://schemas.microsoft.com/office/drawing/2010/main" val="0"/>
              </a:ext>
            </a:extLst>
          </a:blip>
          <a:srcRect l="-2" r="-1932"/>
          <a:stretch/>
        </p:blipFill>
        <p:spPr>
          <a:xfrm>
            <a:off x="10672861" y="6231640"/>
            <a:ext cx="1149659" cy="448735"/>
          </a:xfrm>
          <a:prstGeom prst="rect">
            <a:avLst/>
          </a:prstGeom>
        </p:spPr>
      </p:pic>
      <p:pic>
        <p:nvPicPr>
          <p:cNvPr id="36" name="Picture 3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90697" y="6217126"/>
            <a:ext cx="1829619" cy="445368"/>
          </a:xfrm>
          <a:prstGeom prst="rect">
            <a:avLst/>
          </a:prstGeom>
        </p:spPr>
      </p:pic>
    </p:spTree>
    <p:extLst>
      <p:ext uri="{BB962C8B-B14F-4D97-AF65-F5344CB8AC3E}">
        <p14:creationId xmlns:p14="http://schemas.microsoft.com/office/powerpoint/2010/main" val="1154090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45" name="Group 44"/>
          <p:cNvGrpSpPr/>
          <p:nvPr userDrawn="1"/>
        </p:nvGrpSpPr>
        <p:grpSpPr>
          <a:xfrm>
            <a:off x="0" y="-4271"/>
            <a:ext cx="12192000" cy="883048"/>
            <a:chOff x="0" y="6159823"/>
            <a:chExt cx="12192000" cy="883048"/>
          </a:xfrm>
        </p:grpSpPr>
        <p:sp>
          <p:nvSpPr>
            <p:cNvPr id="42" name="Rectangle 41"/>
            <p:cNvSpPr/>
            <p:nvPr userDrawn="1"/>
          </p:nvSpPr>
          <p:spPr>
            <a:xfrm rot="10800000" flipV="1">
              <a:off x="0" y="6258757"/>
              <a:ext cx="12192000" cy="784114"/>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userDrawn="1"/>
          </p:nvSpPr>
          <p:spPr>
            <a:xfrm rot="5400000" flipH="1" flipV="1">
              <a:off x="6073140" y="86683"/>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372862" y="1825625"/>
            <a:ext cx="6245651"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Rectangle 21"/>
          <p:cNvSpPr/>
          <p:nvPr userDrawn="1"/>
        </p:nvSpPr>
        <p:spPr>
          <a:xfrm rot="5400000" flipH="1">
            <a:off x="6073142" y="20837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11448581" y="6407238"/>
            <a:ext cx="434734"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dirty="0">
              <a:solidFill>
                <a:srgbClr val="373838"/>
              </a:solidFill>
            </a:endParaRPr>
          </a:p>
        </p:txBody>
      </p:sp>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r="54398" b="-7124"/>
          <a:stretch/>
        </p:blipFill>
        <p:spPr>
          <a:xfrm>
            <a:off x="270625" y="6390753"/>
            <a:ext cx="1717832" cy="430961"/>
          </a:xfrm>
          <a:prstGeom prst="rect">
            <a:avLst/>
          </a:prstGeom>
          <a:solidFill>
            <a:schemeClr val="bg1"/>
          </a:solidFill>
          <a:effectLst/>
        </p:spPr>
      </p:pic>
      <p:sp>
        <p:nvSpPr>
          <p:cNvPr id="28" name="Title 1"/>
          <p:cNvSpPr>
            <a:spLocks noGrp="1"/>
          </p:cNvSpPr>
          <p:nvPr>
            <p:ph type="ctrTitle" hasCustomPrompt="1"/>
          </p:nvPr>
        </p:nvSpPr>
        <p:spPr>
          <a:xfrm>
            <a:off x="270628" y="251390"/>
            <a:ext cx="11580921" cy="600980"/>
          </a:xfrm>
        </p:spPr>
        <p:txBody>
          <a:bodyPr anchor="b">
            <a:normAutofit/>
          </a:bodyPr>
          <a:lstStyle>
            <a:lvl1pPr algn="l">
              <a:defRPr sz="4000" b="1">
                <a:solidFill>
                  <a:schemeClr val="bg1"/>
                </a:solidFill>
              </a:defRPr>
            </a:lvl1pPr>
          </a:lstStyle>
          <a:p>
            <a:r>
              <a:rPr lang="en-US" dirty="0" smtClean="0"/>
              <a:t>Master Page Title 1</a:t>
            </a:r>
            <a:endParaRPr lang="en-US" dirty="0"/>
          </a:p>
        </p:txBody>
      </p:sp>
      <p:sp>
        <p:nvSpPr>
          <p:cNvPr id="29" name="Subtitle 2"/>
          <p:cNvSpPr>
            <a:spLocks noGrp="1"/>
          </p:cNvSpPr>
          <p:nvPr>
            <p:ph type="subTitle" idx="13" hasCustomPrompt="1"/>
          </p:nvPr>
        </p:nvSpPr>
        <p:spPr>
          <a:xfrm>
            <a:off x="270628" y="878777"/>
            <a:ext cx="11580921" cy="373510"/>
          </a:xfrm>
        </p:spPr>
        <p:txBody>
          <a:bodyPr>
            <a:noAutofit/>
          </a:bodyPr>
          <a:lstStyle>
            <a:lvl1pPr marL="0" indent="0" algn="l">
              <a:buNone/>
              <a:defRPr sz="1800" b="1">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Page Subtitle</a:t>
            </a:r>
            <a:endParaRPr lang="en-US" dirty="0"/>
          </a:p>
        </p:txBody>
      </p:sp>
      <p:sp>
        <p:nvSpPr>
          <p:cNvPr id="34" name="Rounded Rectangle 33"/>
          <p:cNvSpPr/>
          <p:nvPr userDrawn="1"/>
        </p:nvSpPr>
        <p:spPr>
          <a:xfrm>
            <a:off x="9129486" y="386554"/>
            <a:ext cx="2722063" cy="1000897"/>
          </a:xfrm>
          <a:prstGeom prst="roundRect">
            <a:avLst>
              <a:gd name="adj" fmla="val 9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val="0"/>
              </a:ext>
            </a:extLst>
          </a:blip>
          <a:srcRect l="-2" r="-1955"/>
          <a:stretch/>
        </p:blipFill>
        <p:spPr>
          <a:xfrm>
            <a:off x="9226817" y="494214"/>
            <a:ext cx="2576147" cy="1005292"/>
          </a:xfrm>
          <a:prstGeom prst="rect">
            <a:avLst/>
          </a:prstGeom>
        </p:spPr>
      </p:pic>
    </p:spTree>
    <p:extLst>
      <p:ext uri="{BB962C8B-B14F-4D97-AF65-F5344CB8AC3E}">
        <p14:creationId xmlns:p14="http://schemas.microsoft.com/office/powerpoint/2010/main" val="3038551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5" name="Rectangle 14"/>
          <p:cNvSpPr/>
          <p:nvPr userDrawn="1"/>
        </p:nvSpPr>
        <p:spPr>
          <a:xfrm rot="10800000" flipV="1">
            <a:off x="0" y="94662"/>
            <a:ext cx="12192000" cy="1186049"/>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rot="5400000" flipH="1" flipV="1">
            <a:off x="6073140" y="-6077411"/>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userDrawn="1">
            <p:ph idx="1"/>
          </p:nvPr>
        </p:nvSpPr>
        <p:spPr>
          <a:xfrm>
            <a:off x="372862" y="1825625"/>
            <a:ext cx="6245651"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Rectangle 21"/>
          <p:cNvSpPr/>
          <p:nvPr userDrawn="1"/>
        </p:nvSpPr>
        <p:spPr>
          <a:xfrm rot="5400000" flipH="1">
            <a:off x="6073142" y="20837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11448581" y="6407238"/>
            <a:ext cx="434734"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dirty="0">
              <a:solidFill>
                <a:srgbClr val="373838"/>
              </a:solidFill>
            </a:endParaRPr>
          </a:p>
        </p:txBody>
      </p:sp>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r="54398" b="-7124"/>
          <a:stretch/>
        </p:blipFill>
        <p:spPr>
          <a:xfrm>
            <a:off x="270625" y="6390753"/>
            <a:ext cx="1717832" cy="430961"/>
          </a:xfrm>
          <a:prstGeom prst="rect">
            <a:avLst/>
          </a:prstGeom>
          <a:solidFill>
            <a:schemeClr val="bg1"/>
          </a:solidFill>
          <a:effectLst/>
        </p:spPr>
      </p:pic>
      <p:sp>
        <p:nvSpPr>
          <p:cNvPr id="28" name="Title 1"/>
          <p:cNvSpPr>
            <a:spLocks noGrp="1"/>
          </p:cNvSpPr>
          <p:nvPr userDrawn="1">
            <p:ph type="ctrTitle" hasCustomPrompt="1"/>
          </p:nvPr>
        </p:nvSpPr>
        <p:spPr>
          <a:xfrm>
            <a:off x="270628" y="146034"/>
            <a:ext cx="8810273" cy="1134678"/>
          </a:xfrm>
        </p:spPr>
        <p:txBody>
          <a:bodyPr anchor="b">
            <a:normAutofit/>
          </a:bodyPr>
          <a:lstStyle>
            <a:lvl1pPr algn="l">
              <a:defRPr sz="3600" b="1">
                <a:solidFill>
                  <a:schemeClr val="bg1"/>
                </a:solidFill>
              </a:defRPr>
            </a:lvl1pPr>
          </a:lstStyle>
          <a:p>
            <a:r>
              <a:rPr lang="en-US" dirty="0" smtClean="0"/>
              <a:t>Master Page Title 1</a:t>
            </a:r>
            <a:br>
              <a:rPr lang="en-US" dirty="0" smtClean="0"/>
            </a:br>
            <a:r>
              <a:rPr lang="en-US" dirty="0" smtClean="0"/>
              <a:t>Two Lines</a:t>
            </a:r>
            <a:endParaRPr lang="en-US" dirty="0"/>
          </a:p>
        </p:txBody>
      </p:sp>
      <p:sp>
        <p:nvSpPr>
          <p:cNvPr id="34" name="Rounded Rectangle 33"/>
          <p:cNvSpPr/>
          <p:nvPr userDrawn="1"/>
        </p:nvSpPr>
        <p:spPr>
          <a:xfrm>
            <a:off x="9129486" y="444610"/>
            <a:ext cx="2722063" cy="1000897"/>
          </a:xfrm>
          <a:prstGeom prst="roundRect">
            <a:avLst>
              <a:gd name="adj" fmla="val 9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val="0"/>
              </a:ext>
            </a:extLst>
          </a:blip>
          <a:srcRect l="-2" r="-1955"/>
          <a:stretch/>
        </p:blipFill>
        <p:spPr>
          <a:xfrm>
            <a:off x="9226817" y="552270"/>
            <a:ext cx="2576147" cy="1005292"/>
          </a:xfrm>
          <a:prstGeom prst="rect">
            <a:avLst/>
          </a:prstGeom>
        </p:spPr>
      </p:pic>
    </p:spTree>
    <p:extLst>
      <p:ext uri="{BB962C8B-B14F-4D97-AF65-F5344CB8AC3E}">
        <p14:creationId xmlns:p14="http://schemas.microsoft.com/office/powerpoint/2010/main" val="628992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82809-195B-4C71-AF45-AF8015062DE4}" type="datetimeFigureOut">
              <a:rPr lang="en-US" smtClean="0"/>
              <a:t>11/8/2016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BBCF7-C2B2-490C-A676-4763179728A4}" type="slidenum">
              <a:rPr lang="en-US" smtClean="0"/>
              <a:t>‹#›</a:t>
            </a:fld>
            <a:endParaRPr lang="en-US"/>
          </a:p>
        </p:txBody>
      </p:sp>
    </p:spTree>
    <p:extLst>
      <p:ext uri="{BB962C8B-B14F-4D97-AF65-F5344CB8AC3E}">
        <p14:creationId xmlns:p14="http://schemas.microsoft.com/office/powerpoint/2010/main" val="1906583012"/>
      </p:ext>
    </p:extLst>
  </p:cSld>
  <p:clrMap bg1="lt1" tx1="dk1" bg2="lt2" tx2="dk2" accent1="accent1" accent2="accent2" accent3="accent3" accent4="accent4" accent5="accent5" accent6="accent6" hlink="hlink" folHlink="folHlink"/>
  <p:sldLayoutIdLst>
    <p:sldLayoutId id="2147483673" r:id="rId1"/>
    <p:sldLayoutId id="2147483660" r:id="rId2"/>
    <p:sldLayoutId id="2147483661" r:id="rId3"/>
    <p:sldLayoutId id="2147483670" r:id="rId4"/>
    <p:sldLayoutId id="2147483665" r:id="rId5"/>
    <p:sldLayoutId id="2147483663" r:id="rId6"/>
    <p:sldLayoutId id="2147483668" r:id="rId7"/>
    <p:sldLayoutId id="2147483650" r:id="rId8"/>
    <p:sldLayoutId id="2147483669" r:id="rId9"/>
    <p:sldLayoutId id="2147483666" r:id="rId10"/>
    <p:sldLayoutId id="2147483671" r:id="rId11"/>
    <p:sldLayoutId id="2147483674" r:id="rId12"/>
  </p:sldLayoutIdLst>
  <p:txStyles>
    <p:titleStyle>
      <a:lvl1pPr algn="l" defTabSz="914400" rtl="0" eaLnBrk="1" latinLnBrk="0" hangingPunct="1">
        <a:lnSpc>
          <a:spcPct val="90000"/>
        </a:lnSpc>
        <a:spcBef>
          <a:spcPct val="0"/>
        </a:spcBef>
        <a:buNone/>
        <a:defRPr sz="4400" b="0" kern="1200">
          <a:solidFill>
            <a:srgbClr val="373838"/>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37.png"/><Relationship Id="rId7" Type="http://schemas.openxmlformats.org/officeDocument/2006/relationships/image" Target="../media/image41.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3.jpg"/><Relationship Id="rId4" Type="http://schemas.openxmlformats.org/officeDocument/2006/relationships/image" Target="../media/image38.png"/><Relationship Id="rId9" Type="http://schemas.openxmlformats.org/officeDocument/2006/relationships/image" Target="../media/image42.jpe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2.png"/><Relationship Id="rId18" Type="http://schemas.openxmlformats.org/officeDocument/2006/relationships/image" Target="../media/image10.jpg"/><Relationship Id="rId3" Type="http://schemas.openxmlformats.org/officeDocument/2006/relationships/image" Target="../media/image9.png"/><Relationship Id="rId21" Type="http://schemas.openxmlformats.org/officeDocument/2006/relationships/image" Target="../media/image57.jpeg"/><Relationship Id="rId7" Type="http://schemas.openxmlformats.org/officeDocument/2006/relationships/image" Target="../media/image47.png"/><Relationship Id="rId12" Type="http://schemas.openxmlformats.org/officeDocument/2006/relationships/image" Target="../media/image51.jpeg"/><Relationship Id="rId17" Type="http://schemas.openxmlformats.org/officeDocument/2006/relationships/image" Target="../media/image16.jpg"/><Relationship Id="rId2" Type="http://schemas.openxmlformats.org/officeDocument/2006/relationships/notesSlide" Target="../notesSlides/notesSlide5.xml"/><Relationship Id="rId16" Type="http://schemas.openxmlformats.org/officeDocument/2006/relationships/image" Target="../media/image54.jpeg"/><Relationship Id="rId20" Type="http://schemas.openxmlformats.org/officeDocument/2006/relationships/image" Target="../media/image56.jpeg"/><Relationship Id="rId1" Type="http://schemas.openxmlformats.org/officeDocument/2006/relationships/slideLayout" Target="../slideLayouts/slideLayout4.xml"/><Relationship Id="rId6" Type="http://schemas.openxmlformats.org/officeDocument/2006/relationships/image" Target="../media/image46.png"/><Relationship Id="rId11" Type="http://schemas.openxmlformats.org/officeDocument/2006/relationships/image" Target="../media/image42.jpeg"/><Relationship Id="rId5" Type="http://schemas.openxmlformats.org/officeDocument/2006/relationships/image" Target="../media/image45.jpeg"/><Relationship Id="rId15" Type="http://schemas.openxmlformats.org/officeDocument/2006/relationships/image" Target="../media/image53.jpeg"/><Relationship Id="rId10" Type="http://schemas.openxmlformats.org/officeDocument/2006/relationships/image" Target="../media/image50.png"/><Relationship Id="rId19" Type="http://schemas.openxmlformats.org/officeDocument/2006/relationships/image" Target="../media/image55.png"/><Relationship Id="rId4" Type="http://schemas.openxmlformats.org/officeDocument/2006/relationships/image" Target="../media/image44.jpeg"/><Relationship Id="rId9" Type="http://schemas.openxmlformats.org/officeDocument/2006/relationships/image" Target="../media/image49.jpeg"/><Relationship Id="rId14" Type="http://schemas.openxmlformats.org/officeDocument/2006/relationships/hyperlink" Target="http://www.netl.doe.gov/research/oil-and-gas/methane-hydrates/methane_hydrates"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7.png"/><Relationship Id="rId7" Type="http://schemas.openxmlformats.org/officeDocument/2006/relationships/image" Target="../media/image59.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58.jpeg"/><Relationship Id="rId5" Type="http://schemas.openxmlformats.org/officeDocument/2006/relationships/hyperlink" Target="http://www.netl.doe.gov/research/oil-and-gas/methane-hydrates/methane_hydrates" TargetMode="External"/><Relationship Id="rId4" Type="http://schemas.openxmlformats.org/officeDocument/2006/relationships/image" Target="../media/image10.jpg"/><Relationship Id="rId9" Type="http://schemas.openxmlformats.org/officeDocument/2006/relationships/image" Target="../media/image60.jpeg"/></Relationships>
</file>

<file path=ppt/slides/_rels/slide1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4.xml"/><Relationship Id="rId6" Type="http://schemas.openxmlformats.org/officeDocument/2006/relationships/image" Target="../media/image65.tiff"/><Relationship Id="rId5" Type="http://schemas.openxmlformats.org/officeDocument/2006/relationships/image" Target="../media/image64.jpeg"/><Relationship Id="rId4" Type="http://schemas.openxmlformats.org/officeDocument/2006/relationships/image" Target="../media/image63.jpeg"/></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 Id="rId6" Type="http://schemas.openxmlformats.org/officeDocument/2006/relationships/hyperlink" Target="http://www.netl.doe.gov/" TargetMode="External"/><Relationship Id="rId5" Type="http://schemas.openxmlformats.org/officeDocument/2006/relationships/hyperlink" Target="mailto:Robert.romanosky@netl.doe.gov" TargetMode="External"/><Relationship Id="rId4" Type="http://schemas.openxmlformats.org/officeDocument/2006/relationships/hyperlink" Target="http://www.fe.doe.gov/"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8.jpeg"/><Relationship Id="rId3" Type="http://schemas.openxmlformats.org/officeDocument/2006/relationships/image" Target="../media/image68.jpeg"/><Relationship Id="rId7" Type="http://schemas.openxmlformats.org/officeDocument/2006/relationships/image" Target="../media/image72.png"/><Relationship Id="rId12" Type="http://schemas.openxmlformats.org/officeDocument/2006/relationships/image" Target="../media/image7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1.jpeg"/><Relationship Id="rId11" Type="http://schemas.openxmlformats.org/officeDocument/2006/relationships/image" Target="../media/image76.jpeg"/><Relationship Id="rId5" Type="http://schemas.openxmlformats.org/officeDocument/2006/relationships/image" Target="../media/image70.jpeg"/><Relationship Id="rId10" Type="http://schemas.openxmlformats.org/officeDocument/2006/relationships/image" Target="../media/image75.png"/><Relationship Id="rId4" Type="http://schemas.openxmlformats.org/officeDocument/2006/relationships/image" Target="../media/image69.jpeg"/><Relationship Id="rId9" Type="http://schemas.openxmlformats.org/officeDocument/2006/relationships/image" Target="../media/image74.png"/><Relationship Id="rId14" Type="http://schemas.openxmlformats.org/officeDocument/2006/relationships/image" Target="../media/image79.jpeg"/></Relationships>
</file>

<file path=ppt/slides/_rels/slide2.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3.jpg"/><Relationship Id="rId5" Type="http://schemas.openxmlformats.org/officeDocument/2006/relationships/image" Target="../media/image12.jpe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jp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21.emf"/><Relationship Id="rId13" Type="http://schemas.openxmlformats.org/officeDocument/2006/relationships/oleObject" Target="../embeddings/Microsoft_Excel_97-2003_Worksheet4.xls"/><Relationship Id="rId3" Type="http://schemas.openxmlformats.org/officeDocument/2006/relationships/oleObject" Target="../embeddings/oleObject1.bin"/><Relationship Id="rId7" Type="http://schemas.openxmlformats.org/officeDocument/2006/relationships/oleObject" Target="../embeddings/Microsoft_Excel_97-2003_Worksheet2.xls"/><Relationship Id="rId12" Type="http://schemas.openxmlformats.org/officeDocument/2006/relationships/oleObject" Target="../embeddings/oleObject4.bin"/><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22.emf"/><Relationship Id="rId5" Type="http://schemas.openxmlformats.org/officeDocument/2006/relationships/image" Target="../media/image20.emf"/><Relationship Id="rId10" Type="http://schemas.openxmlformats.org/officeDocument/2006/relationships/oleObject" Target="../embeddings/Microsoft_Excel_97-2003_Worksheet3.xls"/><Relationship Id="rId4" Type="http://schemas.openxmlformats.org/officeDocument/2006/relationships/oleObject" Target="../embeddings/Microsoft_Excel_97-2003_Worksheet1.xls"/><Relationship Id="rId9" Type="http://schemas.openxmlformats.org/officeDocument/2006/relationships/oleObject" Target="../embeddings/oleObject3.bin"/><Relationship Id="rId14" Type="http://schemas.openxmlformats.org/officeDocument/2006/relationships/image" Target="../media/image23.emf"/></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NETL Mission &amp; Activities</a:t>
            </a:r>
            <a:endParaRPr lang="en-US" dirty="0"/>
          </a:p>
        </p:txBody>
      </p:sp>
      <p:sp>
        <p:nvSpPr>
          <p:cNvPr id="3" name="Subtitle 2"/>
          <p:cNvSpPr>
            <a:spLocks noGrp="1"/>
          </p:cNvSpPr>
          <p:nvPr>
            <p:ph type="subTitle" idx="1"/>
          </p:nvPr>
        </p:nvSpPr>
        <p:spPr>
          <a:xfrm>
            <a:off x="270628" y="1282443"/>
            <a:ext cx="7732729" cy="752363"/>
          </a:xfrm>
        </p:spPr>
        <p:txBody>
          <a:bodyPr/>
          <a:lstStyle/>
          <a:p>
            <a:r>
              <a:rPr lang="en-US" dirty="0" smtClean="0"/>
              <a:t>NETL Webinar </a:t>
            </a:r>
            <a:r>
              <a:rPr lang="en-US" dirty="0"/>
              <a:t>on Fossil Energy’s Minority Serving Institutions Program</a:t>
            </a:r>
          </a:p>
        </p:txBody>
      </p:sp>
      <p:sp>
        <p:nvSpPr>
          <p:cNvPr id="4" name="Subtitle 2"/>
          <p:cNvSpPr txBox="1">
            <a:spLocks/>
          </p:cNvSpPr>
          <p:nvPr/>
        </p:nvSpPr>
        <p:spPr>
          <a:xfrm>
            <a:off x="8215085" y="1960665"/>
            <a:ext cx="3976915" cy="2487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400" b="1" dirty="0" smtClean="0">
                <a:solidFill>
                  <a:srgbClr val="373838"/>
                </a:solidFill>
                <a:latin typeface="Century Gothic" panose="020B0502020202020204" pitchFamily="34" charset="0"/>
              </a:rPr>
              <a:t>November 9</a:t>
            </a:r>
            <a:r>
              <a:rPr lang="en-US" sz="1400" b="1" i="0" baseline="0" dirty="0" smtClean="0">
                <a:solidFill>
                  <a:srgbClr val="373838"/>
                </a:solidFill>
                <a:latin typeface="Century Gothic" panose="020B0502020202020204" pitchFamily="34" charset="0"/>
              </a:rPr>
              <a:t>, 2016</a:t>
            </a:r>
            <a:endParaRPr lang="en-US" sz="1400" b="1" i="0" baseline="0" dirty="0">
              <a:solidFill>
                <a:srgbClr val="373838"/>
              </a:solidFill>
              <a:latin typeface="Century Gothic" panose="020B0502020202020204" pitchFamily="34" charset="0"/>
            </a:endParaRPr>
          </a:p>
        </p:txBody>
      </p:sp>
      <p:sp>
        <p:nvSpPr>
          <p:cNvPr id="5" name="TextBox 4"/>
          <p:cNvSpPr txBox="1"/>
          <p:nvPr/>
        </p:nvSpPr>
        <p:spPr>
          <a:xfrm>
            <a:off x="449036" y="6106885"/>
            <a:ext cx="2849335"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bg1"/>
                </a:solidFill>
                <a:latin typeface="Garamond" panose="02020404030301010803" pitchFamily="18" charset="0"/>
              </a:rPr>
              <a:t>Robert Romanosky, Ph.D.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bg1"/>
                </a:solidFill>
                <a:latin typeface="Garamond" panose="02020404030301010803" pitchFamily="18" charset="0"/>
              </a:rPr>
              <a:t>Crosscutting Technology Manager</a:t>
            </a:r>
          </a:p>
          <a:p>
            <a:r>
              <a:rPr lang="en-US" sz="1200" b="1" dirty="0" smtClean="0">
                <a:solidFill>
                  <a:schemeClr val="bg1"/>
                </a:solidFill>
                <a:latin typeface="Garamond" panose="02020404030301010803" pitchFamily="18" charset="0"/>
              </a:rPr>
              <a:t>National</a:t>
            </a:r>
            <a:r>
              <a:rPr lang="en-US" sz="1200" b="1" baseline="0" dirty="0" smtClean="0">
                <a:solidFill>
                  <a:schemeClr val="bg1"/>
                </a:solidFill>
                <a:latin typeface="Garamond" panose="02020404030301010803" pitchFamily="18" charset="0"/>
              </a:rPr>
              <a:t> Energy Technology Laboratory</a:t>
            </a:r>
            <a:endParaRPr lang="en-US" sz="1200" b="1" dirty="0" smtClean="0">
              <a:solidFill>
                <a:schemeClr val="bg1"/>
              </a:solidFill>
              <a:latin typeface="Garamond" panose="02020404030301010803" pitchFamily="18" charset="0"/>
            </a:endParaRPr>
          </a:p>
        </p:txBody>
      </p:sp>
    </p:spTree>
    <p:extLst>
      <p:ext uri="{BB962C8B-B14F-4D97-AF65-F5344CB8AC3E}">
        <p14:creationId xmlns:p14="http://schemas.microsoft.com/office/powerpoint/2010/main" val="25711093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70628" y="146034"/>
            <a:ext cx="8810273" cy="691121"/>
          </a:xfrm>
        </p:spPr>
        <p:txBody>
          <a:bodyPr anchor="b"/>
          <a:lstStyle/>
          <a:p>
            <a:r>
              <a:rPr lang="en-US" dirty="0"/>
              <a:t>Coal Technology Thrusts</a:t>
            </a:r>
          </a:p>
        </p:txBody>
      </p:sp>
      <p:grpSp>
        <p:nvGrpSpPr>
          <p:cNvPr id="4" name="Group 3"/>
          <p:cNvGrpSpPr/>
          <p:nvPr/>
        </p:nvGrpSpPr>
        <p:grpSpPr>
          <a:xfrm>
            <a:off x="0" y="1217272"/>
            <a:ext cx="12192000" cy="5018877"/>
            <a:chOff x="0" y="1143168"/>
            <a:chExt cx="9144000" cy="5305257"/>
          </a:xfrm>
        </p:grpSpPr>
        <p:sp>
          <p:nvSpPr>
            <p:cNvPr id="5" name="Rectangle 4"/>
            <p:cNvSpPr/>
            <p:nvPr/>
          </p:nvSpPr>
          <p:spPr>
            <a:xfrm>
              <a:off x="0" y="1152393"/>
              <a:ext cx="9144000" cy="5296032"/>
            </a:xfrm>
            <a:prstGeom prst="rect">
              <a:avLst/>
            </a:prstGeom>
            <a:blipFill>
              <a:blip r:embed="rId3" cstate="screen">
                <a:extLst>
                  <a:ext uri="{28A0092B-C50C-407E-A947-70E740481C1C}">
                    <a14:useLocalDpi xmlns:a14="http://schemas.microsoft.com/office/drawing/2010/main"/>
                  </a:ext>
                </a:extLst>
              </a:blip>
              <a:srcRect/>
              <a:stretch>
                <a:fillRect t="-24115" b="-537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1143168"/>
              <a:ext cx="9144000" cy="530312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Pentagon 6"/>
          <p:cNvSpPr/>
          <p:nvPr/>
        </p:nvSpPr>
        <p:spPr>
          <a:xfrm>
            <a:off x="5478267" y="5074487"/>
            <a:ext cx="5794644" cy="1143000"/>
          </a:xfrm>
          <a:prstGeom prst="homePlate">
            <a:avLst/>
          </a:prstGeom>
          <a:gradFill flip="none" rotWithShape="1">
            <a:gsLst>
              <a:gs pos="0">
                <a:srgbClr val="006600"/>
              </a:gs>
              <a:gs pos="100000">
                <a:srgbClr val="006600">
                  <a:alpha val="0"/>
                </a:srgbClr>
              </a:gs>
            </a:gsLst>
            <a:lin ang="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31520" rtlCol="0" anchor="ctr"/>
          <a:lstStyle/>
          <a:p>
            <a:pPr defTabSz="800100">
              <a:lnSpc>
                <a:spcPct val="95000"/>
              </a:lnSpc>
              <a:spcBef>
                <a:spcPct val="0"/>
              </a:spcBef>
            </a:pPr>
            <a:r>
              <a:rPr lang="en-US" sz="1600" b="1" dirty="0">
                <a:solidFill>
                  <a:srgbClr val="000000"/>
                </a:solidFill>
              </a:rPr>
              <a:t>Cross Cutting Research</a:t>
            </a:r>
          </a:p>
          <a:p>
            <a:r>
              <a:rPr lang="en-US" sz="1600" dirty="0">
                <a:solidFill>
                  <a:srgbClr val="000000"/>
                </a:solidFill>
              </a:rPr>
              <a:t>Materials, sensors, and advanced computer systems for future power plants and energy systems integrated with CCS </a:t>
            </a:r>
          </a:p>
        </p:txBody>
      </p:sp>
      <p:sp>
        <p:nvSpPr>
          <p:cNvPr id="8" name="Rectangle 7"/>
          <p:cNvSpPr/>
          <p:nvPr/>
        </p:nvSpPr>
        <p:spPr>
          <a:xfrm>
            <a:off x="8316689" y="1997826"/>
            <a:ext cx="2997582" cy="4329281"/>
          </a:xfrm>
          <a:prstGeom prst="rect">
            <a:avLst/>
          </a:prstGeom>
        </p:spPr>
        <p:txBody>
          <a:bodyPr wrap="square" lIns="91440" anchor="b" anchorCtr="0">
            <a:noAutofit/>
          </a:bodyPr>
          <a:lstStyle/>
          <a:p>
            <a:pPr marL="0" lvl="1" algn="r"/>
            <a:endParaRPr lang="en-US" sz="2000" b="1" dirty="0">
              <a:solidFill>
                <a:srgbClr val="1F497D"/>
              </a:solidFill>
            </a:endParaRPr>
          </a:p>
          <a:p>
            <a:pPr marL="0" lvl="1" algn="r"/>
            <a:endParaRPr lang="en-US" sz="2000" b="1" dirty="0">
              <a:solidFill>
                <a:srgbClr val="1F497D"/>
              </a:solidFill>
            </a:endParaRPr>
          </a:p>
          <a:p>
            <a:pPr marL="0" lvl="1" algn="r"/>
            <a:endParaRPr lang="en-US" sz="2000" b="1" dirty="0">
              <a:solidFill>
                <a:srgbClr val="1F497D"/>
              </a:solidFill>
            </a:endParaRPr>
          </a:p>
          <a:p>
            <a:pPr marL="0" lvl="1" algn="r"/>
            <a:endParaRPr lang="en-US" sz="2000" b="1" dirty="0">
              <a:solidFill>
                <a:srgbClr val="1F497D"/>
              </a:solidFill>
            </a:endParaRPr>
          </a:p>
          <a:p>
            <a:pPr marL="0" lvl="1" algn="r"/>
            <a:endParaRPr lang="en-US" sz="2000" b="1" dirty="0">
              <a:solidFill>
                <a:srgbClr val="1F497D"/>
              </a:solidFill>
            </a:endParaRPr>
          </a:p>
          <a:p>
            <a:pPr marL="0" lvl="1" algn="r"/>
            <a:endParaRPr lang="en-US" sz="2000" b="1" dirty="0">
              <a:solidFill>
                <a:srgbClr val="1F497D"/>
              </a:solidFill>
            </a:endParaRPr>
          </a:p>
          <a:p>
            <a:pPr marL="0" lvl="1" algn="r"/>
            <a:endParaRPr lang="en-US" sz="2000" dirty="0">
              <a:solidFill>
                <a:srgbClr val="1F497D"/>
              </a:solidFill>
            </a:endParaRPr>
          </a:p>
        </p:txBody>
      </p:sp>
      <p:sp>
        <p:nvSpPr>
          <p:cNvPr id="9" name="Pentagon 8"/>
          <p:cNvSpPr/>
          <p:nvPr/>
        </p:nvSpPr>
        <p:spPr>
          <a:xfrm>
            <a:off x="5487130" y="3813520"/>
            <a:ext cx="5846031" cy="1143000"/>
          </a:xfrm>
          <a:prstGeom prst="homePlate">
            <a:avLst/>
          </a:prstGeom>
          <a:gradFill flip="none" rotWithShape="1">
            <a:gsLst>
              <a:gs pos="0">
                <a:srgbClr val="006600"/>
              </a:gs>
              <a:gs pos="100000">
                <a:srgbClr val="006600">
                  <a:alpha val="0"/>
                </a:srgbClr>
              </a:gs>
            </a:gsLst>
            <a:lin ang="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31520" rtlCol="0" anchor="ctr"/>
          <a:lstStyle/>
          <a:p>
            <a:pPr defTabSz="800100">
              <a:lnSpc>
                <a:spcPct val="95000"/>
              </a:lnSpc>
              <a:spcBef>
                <a:spcPct val="0"/>
              </a:spcBef>
            </a:pPr>
            <a:r>
              <a:rPr lang="en-US" sz="1600" b="1" dirty="0">
                <a:solidFill>
                  <a:srgbClr val="000000"/>
                </a:solidFill>
              </a:rPr>
              <a:t>Carbon Storage</a:t>
            </a:r>
          </a:p>
          <a:p>
            <a:r>
              <a:rPr lang="en-US" sz="1600" dirty="0">
                <a:solidFill>
                  <a:srgbClr val="000000"/>
                </a:solidFill>
              </a:rPr>
              <a:t>Safe, cost- effective, and permanent geologic storage of CO2 </a:t>
            </a:r>
          </a:p>
        </p:txBody>
      </p:sp>
      <p:sp>
        <p:nvSpPr>
          <p:cNvPr id="10" name="Pentagon 9"/>
          <p:cNvSpPr/>
          <p:nvPr/>
        </p:nvSpPr>
        <p:spPr>
          <a:xfrm>
            <a:off x="5484795" y="2472226"/>
            <a:ext cx="5928636" cy="1143000"/>
          </a:xfrm>
          <a:prstGeom prst="homePlate">
            <a:avLst/>
          </a:prstGeom>
          <a:gradFill flip="none" rotWithShape="1">
            <a:gsLst>
              <a:gs pos="0">
                <a:srgbClr val="006600"/>
              </a:gs>
              <a:gs pos="100000">
                <a:srgbClr val="006600">
                  <a:alpha val="0"/>
                </a:srgbClr>
              </a:gs>
            </a:gsLst>
            <a:lin ang="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31520" rtlCol="0" anchor="ctr"/>
          <a:lstStyle/>
          <a:p>
            <a:pPr defTabSz="800100">
              <a:lnSpc>
                <a:spcPct val="95000"/>
              </a:lnSpc>
              <a:spcBef>
                <a:spcPct val="0"/>
              </a:spcBef>
            </a:pPr>
            <a:r>
              <a:rPr lang="en-US" sz="1600" b="1" dirty="0">
                <a:solidFill>
                  <a:srgbClr val="000000"/>
                </a:solidFill>
              </a:rPr>
              <a:t>Carbon Capture</a:t>
            </a:r>
          </a:p>
          <a:p>
            <a:r>
              <a:rPr lang="en-US" sz="1600" dirty="0">
                <a:solidFill>
                  <a:srgbClr val="000000"/>
                </a:solidFill>
              </a:rPr>
              <a:t>R&amp;D and scale-up technologies for capturing CO2 from new and existing industrial and power-producing plants </a:t>
            </a:r>
          </a:p>
        </p:txBody>
      </p:sp>
      <p:sp>
        <p:nvSpPr>
          <p:cNvPr id="11" name="Pentagon 10"/>
          <p:cNvSpPr/>
          <p:nvPr/>
        </p:nvSpPr>
        <p:spPr>
          <a:xfrm>
            <a:off x="5474573" y="1218085"/>
            <a:ext cx="5918744" cy="1143000"/>
          </a:xfrm>
          <a:prstGeom prst="homePlate">
            <a:avLst/>
          </a:prstGeom>
          <a:gradFill flip="none" rotWithShape="1">
            <a:gsLst>
              <a:gs pos="0">
                <a:srgbClr val="006600"/>
              </a:gs>
              <a:gs pos="100000">
                <a:srgbClr val="006600">
                  <a:alpha val="0"/>
                </a:srgbClr>
              </a:gs>
            </a:gsLst>
            <a:lin ang="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31520" rtlCol="0" anchor="ctr"/>
          <a:lstStyle/>
          <a:p>
            <a:pPr defTabSz="800100">
              <a:lnSpc>
                <a:spcPct val="95000"/>
              </a:lnSpc>
              <a:spcBef>
                <a:spcPct val="0"/>
              </a:spcBef>
            </a:pPr>
            <a:r>
              <a:rPr lang="en-US" sz="1600" b="1" dirty="0">
                <a:solidFill>
                  <a:srgbClr val="000000"/>
                </a:solidFill>
              </a:rPr>
              <a:t>Advanced Energy Systems</a:t>
            </a:r>
          </a:p>
          <a:p>
            <a:r>
              <a:rPr lang="en-US" sz="1600" dirty="0">
                <a:solidFill>
                  <a:srgbClr val="000000"/>
                </a:solidFill>
              </a:rPr>
              <a:t>Technologies that greatly improve plant efficiencies, reduce CO2 capture costs, increase plant availability, and maintain the highest environmental standards </a:t>
            </a:r>
          </a:p>
        </p:txBody>
      </p:sp>
      <p:pic>
        <p:nvPicPr>
          <p:cNvPr id="12"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884965" y="3798704"/>
            <a:ext cx="1142995" cy="1142995"/>
          </a:xfrm>
          <a:prstGeom prst="ellipse">
            <a:avLst/>
          </a:prstGeom>
          <a:ln w="12700" cap="rnd">
            <a:noFill/>
          </a:ln>
          <a:effectLst/>
          <a:scene3d>
            <a:camera prst="orthographicFront"/>
            <a:lightRig rig="contrasting" dir="t">
              <a:rot lat="0" lon="0" rev="3000000"/>
            </a:lightRig>
          </a:scene3d>
          <a:sp3d contourW="7620">
            <a:contourClr>
              <a:srgbClr val="333333"/>
            </a:contourClr>
          </a:sp3d>
          <a:extLst>
            <a:ext uri="{909E8E84-426E-40DD-AFC4-6F175D3DCCD1}">
              <a14:hiddenFill xmlns:a14="http://schemas.microsoft.com/office/drawing/2010/main">
                <a:solidFill>
                  <a:schemeClr val="accent1"/>
                </a:solidFill>
              </a14:hiddenFill>
            </a:ext>
          </a:ex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8982" y="2488578"/>
            <a:ext cx="1142995" cy="1142995"/>
          </a:xfrm>
          <a:prstGeom prst="ellipse">
            <a:avLst/>
          </a:prstGeom>
          <a:ln w="12700" cap="rnd">
            <a:noFill/>
          </a:ln>
          <a:effectLst/>
          <a:scene3d>
            <a:camera prst="orthographicFront"/>
            <a:lightRig rig="contrasting" dir="t">
              <a:rot lat="0" lon="0" rev="3000000"/>
            </a:lightRig>
          </a:scene3d>
          <a:sp3d contourW="7620">
            <a:contourClr>
              <a:srgbClr val="333333"/>
            </a:contourClr>
          </a:sp3d>
        </p:spPr>
      </p:pic>
      <p:sp>
        <p:nvSpPr>
          <p:cNvPr id="14" name="Oval 13"/>
          <p:cNvSpPr>
            <a:spLocks noChangeAspect="1"/>
          </p:cNvSpPr>
          <p:nvPr/>
        </p:nvSpPr>
        <p:spPr>
          <a:xfrm>
            <a:off x="5259750" y="5017280"/>
            <a:ext cx="685800" cy="685800"/>
          </a:xfrm>
          <a:prstGeom prst="ellipse">
            <a:avLst/>
          </a:prstGeom>
          <a:blipFill rotWithShape="1">
            <a:blip r:embed="rId6"/>
            <a:srcRect/>
            <a:stretch>
              <a:fillRect l="-10000" t="-10000" r="-10000" b="-10000"/>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p:cNvSpPr>
            <a:spLocks noChangeAspect="1"/>
          </p:cNvSpPr>
          <p:nvPr/>
        </p:nvSpPr>
        <p:spPr>
          <a:xfrm>
            <a:off x="4866065" y="1198610"/>
            <a:ext cx="1142995" cy="1142995"/>
          </a:xfrm>
          <a:prstGeom prst="ellipse">
            <a:avLst/>
          </a:prstGeom>
          <a:blipFill dpi="0" rotWithShape="1">
            <a:blip r:embed="rId7"/>
            <a:srcRect/>
            <a:stretch>
              <a:fillRect l="-4000"/>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Hexagon 15"/>
          <p:cNvSpPr>
            <a:spLocks noChangeAspect="1"/>
          </p:cNvSpPr>
          <p:nvPr/>
        </p:nvSpPr>
        <p:spPr>
          <a:xfrm>
            <a:off x="1230660" y="2754726"/>
            <a:ext cx="2333548" cy="2011680"/>
          </a:xfrm>
          <a:prstGeom prst="hexagon">
            <a:avLst/>
          </a:prstGeom>
          <a:blipFill>
            <a:blip r:embed="rId8"/>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FFFF"/>
                </a:solidFill>
              </a:rPr>
              <a:t>COAL</a:t>
            </a:r>
          </a:p>
        </p:txBody>
      </p: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0623" y="5330543"/>
            <a:ext cx="685800" cy="685800"/>
          </a:xfrm>
          <a:prstGeom prst="ellipse">
            <a:avLst/>
          </a:prstGeom>
          <a:ln w="12700" cap="rnd">
            <a:noFill/>
          </a:ln>
          <a:effectLst/>
          <a:scene3d>
            <a:camera prst="orthographicFront"/>
            <a:lightRig rig="contrasting" dir="t">
              <a:rot lat="0" lon="0" rev="3000000"/>
            </a:lightRig>
          </a:scene3d>
          <a:sp3d contourW="7620">
            <a:contourClr>
              <a:srgbClr val="333333"/>
            </a:contourClr>
          </a:sp3d>
        </p:spPr>
      </p:pic>
      <p:sp>
        <p:nvSpPr>
          <p:cNvPr id="18" name="Oval 17"/>
          <p:cNvSpPr/>
          <p:nvPr/>
        </p:nvSpPr>
        <p:spPr>
          <a:xfrm>
            <a:off x="5259917" y="5682423"/>
            <a:ext cx="685800" cy="685800"/>
          </a:xfrm>
          <a:prstGeom prst="ellipse">
            <a:avLst/>
          </a:prstGeom>
          <a:blipFill rotWithShape="1">
            <a:blip r:embed="rId10"/>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67184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280711"/>
            <a:ext cx="12192000" cy="4980045"/>
            <a:chOff x="0" y="1143168"/>
            <a:chExt cx="9144000" cy="5305257"/>
          </a:xfrm>
        </p:grpSpPr>
        <p:sp>
          <p:nvSpPr>
            <p:cNvPr id="5" name="Rectangle 4"/>
            <p:cNvSpPr/>
            <p:nvPr/>
          </p:nvSpPr>
          <p:spPr>
            <a:xfrm>
              <a:off x="0" y="1152393"/>
              <a:ext cx="9144000" cy="5296032"/>
            </a:xfrm>
            <a:prstGeom prst="rect">
              <a:avLst/>
            </a:prstGeom>
            <a:blipFill>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1143168"/>
              <a:ext cx="9144000" cy="5303128"/>
            </a:xfrm>
            <a:prstGeom prst="rect">
              <a:avLst/>
            </a:prstGeom>
            <a:gradFill flip="none" rotWithShape="1">
              <a:gsLst>
                <a:gs pos="8000">
                  <a:schemeClr val="bg1">
                    <a:alpha val="50000"/>
                  </a:schemeClr>
                </a:gs>
                <a:gs pos="25000">
                  <a:schemeClr val="bg1">
                    <a:alpha val="94000"/>
                  </a:schemeClr>
                </a:gs>
                <a:gs pos="100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le 2"/>
          <p:cNvSpPr>
            <a:spLocks noGrp="1"/>
          </p:cNvSpPr>
          <p:nvPr>
            <p:ph type="ctrTitle"/>
          </p:nvPr>
        </p:nvSpPr>
        <p:spPr>
          <a:xfrm>
            <a:off x="270628" y="146034"/>
            <a:ext cx="8810273" cy="692531"/>
          </a:xfrm>
        </p:spPr>
        <p:txBody>
          <a:bodyPr anchor="b"/>
          <a:lstStyle/>
          <a:p>
            <a:r>
              <a:rPr lang="en-US" dirty="0"/>
              <a:t>Technology Thrusts</a:t>
            </a:r>
          </a:p>
        </p:txBody>
      </p:sp>
      <p:sp>
        <p:nvSpPr>
          <p:cNvPr id="7" name="Rectangle 6"/>
          <p:cNvSpPr/>
          <p:nvPr/>
        </p:nvSpPr>
        <p:spPr>
          <a:xfrm>
            <a:off x="1652472" y="2594816"/>
            <a:ext cx="1737360" cy="1835972"/>
          </a:xfrm>
          <a:prstGeom prst="rect">
            <a:avLst/>
          </a:prstGeom>
          <a:gradFill>
            <a:gsLst>
              <a:gs pos="44000">
                <a:schemeClr val="bg2">
                  <a:lumMod val="60000"/>
                  <a:lumOff val="40000"/>
                </a:schemeClr>
              </a:gs>
              <a:gs pos="0">
                <a:schemeClr val="bg2">
                  <a:lumMod val="5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r>
              <a:rPr lang="en-US" sz="1400" b="1" dirty="0">
                <a:solidFill>
                  <a:srgbClr val="FFFFFF"/>
                </a:solidFill>
              </a:rPr>
              <a:t>Computational Engineering</a:t>
            </a:r>
          </a:p>
          <a:p>
            <a:pPr algn="ctr"/>
            <a:endParaRPr lang="en-US" sz="1400" b="1" dirty="0">
              <a:solidFill>
                <a:srgbClr val="FFFFFF"/>
              </a:solidFill>
            </a:endParaRPr>
          </a:p>
          <a:p>
            <a:pPr algn="ctr"/>
            <a:endParaRPr lang="en-US" sz="1400" dirty="0">
              <a:solidFill>
                <a:prstClr val="black"/>
              </a:solidFill>
            </a:endParaRPr>
          </a:p>
        </p:txBody>
      </p:sp>
      <p:sp>
        <p:nvSpPr>
          <p:cNvPr id="8" name="Rectangle 7"/>
          <p:cNvSpPr/>
          <p:nvPr/>
        </p:nvSpPr>
        <p:spPr>
          <a:xfrm>
            <a:off x="3431068" y="2603778"/>
            <a:ext cx="1737360" cy="1835972"/>
          </a:xfrm>
          <a:prstGeom prst="rect">
            <a:avLst/>
          </a:prstGeom>
          <a:gradFill>
            <a:gsLst>
              <a:gs pos="44000">
                <a:schemeClr val="bg2">
                  <a:lumMod val="60000"/>
                  <a:lumOff val="40000"/>
                </a:schemeClr>
              </a:gs>
              <a:gs pos="0">
                <a:schemeClr val="bg2">
                  <a:lumMod val="5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r>
              <a:rPr lang="en-US" sz="1400" b="1" dirty="0">
                <a:solidFill>
                  <a:srgbClr val="FFFFFF"/>
                </a:solidFill>
              </a:rPr>
              <a:t>Materials Engineering &amp; Manufacturing</a:t>
            </a:r>
          </a:p>
          <a:p>
            <a:pPr algn="ctr"/>
            <a:endParaRPr lang="en-US" sz="1400" dirty="0">
              <a:solidFill>
                <a:prstClr val="black"/>
              </a:solidFill>
            </a:endParaRPr>
          </a:p>
        </p:txBody>
      </p:sp>
      <p:sp>
        <p:nvSpPr>
          <p:cNvPr id="9" name="Rectangle 8"/>
          <p:cNvSpPr/>
          <p:nvPr/>
        </p:nvSpPr>
        <p:spPr>
          <a:xfrm>
            <a:off x="5223762" y="2603781"/>
            <a:ext cx="1737360" cy="1835972"/>
          </a:xfrm>
          <a:prstGeom prst="rect">
            <a:avLst/>
          </a:prstGeom>
          <a:gradFill>
            <a:gsLst>
              <a:gs pos="44000">
                <a:schemeClr val="bg2">
                  <a:lumMod val="60000"/>
                  <a:lumOff val="40000"/>
                </a:schemeClr>
              </a:gs>
              <a:gs pos="0">
                <a:schemeClr val="bg2">
                  <a:lumMod val="5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r>
              <a:rPr lang="en-US" sz="1400" b="1" dirty="0">
                <a:solidFill>
                  <a:srgbClr val="FFFFFF"/>
                </a:solidFill>
              </a:rPr>
              <a:t>Geological &amp; Environmental Systems</a:t>
            </a:r>
          </a:p>
          <a:p>
            <a:pPr algn="ctr"/>
            <a:endParaRPr lang="en-US" sz="1400" dirty="0">
              <a:solidFill>
                <a:prstClr val="black"/>
              </a:solidFill>
            </a:endParaRPr>
          </a:p>
        </p:txBody>
      </p:sp>
      <p:sp>
        <p:nvSpPr>
          <p:cNvPr id="10" name="Rectangle 9"/>
          <p:cNvSpPr/>
          <p:nvPr/>
        </p:nvSpPr>
        <p:spPr>
          <a:xfrm>
            <a:off x="7026048" y="2603781"/>
            <a:ext cx="1737360" cy="1835972"/>
          </a:xfrm>
          <a:prstGeom prst="rect">
            <a:avLst/>
          </a:prstGeom>
          <a:gradFill>
            <a:gsLst>
              <a:gs pos="44000">
                <a:schemeClr val="bg2">
                  <a:lumMod val="60000"/>
                  <a:lumOff val="40000"/>
                </a:schemeClr>
              </a:gs>
              <a:gs pos="0">
                <a:schemeClr val="bg2">
                  <a:lumMod val="5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r>
              <a:rPr lang="en-US" sz="1400" b="1" dirty="0">
                <a:solidFill>
                  <a:srgbClr val="FFFFFF"/>
                </a:solidFill>
              </a:rPr>
              <a:t>Energy</a:t>
            </a:r>
          </a:p>
          <a:p>
            <a:pPr algn="ctr"/>
            <a:r>
              <a:rPr lang="en-US" sz="1400" b="1" dirty="0">
                <a:solidFill>
                  <a:srgbClr val="FFFFFF"/>
                </a:solidFill>
              </a:rPr>
              <a:t> Conversion</a:t>
            </a:r>
          </a:p>
          <a:p>
            <a:pPr algn="ctr"/>
            <a:r>
              <a:rPr lang="en-US" sz="1400" b="1" dirty="0">
                <a:solidFill>
                  <a:srgbClr val="FFFFFF"/>
                </a:solidFill>
              </a:rPr>
              <a:t>Engineering</a:t>
            </a:r>
          </a:p>
          <a:p>
            <a:pPr algn="ctr"/>
            <a:endParaRPr lang="en-US" sz="1400" dirty="0">
              <a:solidFill>
                <a:prstClr val="black"/>
              </a:solidFill>
            </a:endParaRPr>
          </a:p>
        </p:txBody>
      </p:sp>
      <p:sp>
        <p:nvSpPr>
          <p:cNvPr id="11" name="Rectangle 10"/>
          <p:cNvSpPr/>
          <p:nvPr/>
        </p:nvSpPr>
        <p:spPr>
          <a:xfrm>
            <a:off x="8829805" y="2603779"/>
            <a:ext cx="1737360" cy="1835972"/>
          </a:xfrm>
          <a:prstGeom prst="rect">
            <a:avLst/>
          </a:prstGeom>
          <a:gradFill>
            <a:gsLst>
              <a:gs pos="44000">
                <a:schemeClr val="bg2">
                  <a:lumMod val="60000"/>
                  <a:lumOff val="40000"/>
                </a:schemeClr>
              </a:gs>
              <a:gs pos="0">
                <a:schemeClr val="bg2">
                  <a:lumMod val="5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r>
              <a:rPr lang="en-US" sz="1400" b="1" dirty="0">
                <a:solidFill>
                  <a:srgbClr val="FFFFFF"/>
                </a:solidFill>
              </a:rPr>
              <a:t>Systems </a:t>
            </a:r>
          </a:p>
          <a:p>
            <a:pPr algn="ctr"/>
            <a:r>
              <a:rPr lang="en-US" sz="1400" b="1" dirty="0">
                <a:solidFill>
                  <a:srgbClr val="FFFFFF"/>
                </a:solidFill>
              </a:rPr>
              <a:t>Analysis &amp; Engineering</a:t>
            </a:r>
          </a:p>
          <a:p>
            <a:pPr algn="ctr"/>
            <a:endParaRPr lang="en-US" sz="1400" dirty="0">
              <a:solidFill>
                <a:prstClr val="black"/>
              </a:solidFill>
            </a:endParaRPr>
          </a:p>
        </p:txBody>
      </p:sp>
      <p:pic>
        <p:nvPicPr>
          <p:cNvPr id="12" name="Picture 11" descr="CCSBlock"/>
          <p:cNvPicPr>
            <a:picLocks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223762" y="1322124"/>
            <a:ext cx="1737360" cy="1280160"/>
          </a:xfrm>
          <a:prstGeom prst="rect">
            <a:avLst/>
          </a:prstGeom>
          <a:noFill/>
          <a:ln w="9525">
            <a:noFill/>
            <a:miter lim="800000"/>
            <a:headEnd/>
            <a:tailEnd/>
          </a:ln>
          <a:effectLst/>
        </p:spPr>
      </p:pic>
      <p:pic>
        <p:nvPicPr>
          <p:cNvPr id="13" name="Picture 3" descr="C:\Users\Gaydosm\Downloads\9103276288_9e81f93c60_k.jpg"/>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26048" y="1325351"/>
            <a:ext cx="1737360" cy="1280160"/>
          </a:xfrm>
          <a:prstGeom prst="rect">
            <a:avLst/>
          </a:prstGeom>
          <a:noFill/>
          <a:ln w="25400">
            <a:noFill/>
            <a:miter lim="800000"/>
          </a:ln>
        </p:spPr>
      </p:pic>
      <p:pic>
        <p:nvPicPr>
          <p:cNvPr id="14" name="Picture 2"/>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31068" y="1325352"/>
            <a:ext cx="1737360" cy="12801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 name="Picture 37" descr="vlcsnap-2010-09-03-09h41m21s178.png"/>
          <p:cNvPicPr>
            <a:picLocks/>
          </p:cNvPicPr>
          <p:nvPr/>
        </p:nvPicPr>
        <p:blipFill>
          <a:blip r:embed="rId7" cstate="screen">
            <a:extLst>
              <a:ext uri="{28A0092B-C50C-407E-A947-70E740481C1C}">
                <a14:useLocalDpi xmlns:a14="http://schemas.microsoft.com/office/drawing/2010/main"/>
              </a:ext>
            </a:extLst>
          </a:blip>
          <a:srcRect/>
          <a:stretch>
            <a:fillRect/>
          </a:stretch>
        </p:blipFill>
        <p:spPr bwMode="auto">
          <a:xfrm>
            <a:off x="8829806" y="1322200"/>
            <a:ext cx="1737360" cy="1280160"/>
          </a:xfrm>
          <a:prstGeom prst="rect">
            <a:avLst/>
          </a:prstGeom>
          <a:noFill/>
          <a:ln w="6350">
            <a:noFill/>
            <a:miter lim="800000"/>
            <a:headEnd/>
            <a:tailEnd/>
          </a:ln>
        </p:spPr>
      </p:pic>
      <p:sp>
        <p:nvSpPr>
          <p:cNvPr id="16" name="Rectangle 15"/>
          <p:cNvSpPr/>
          <p:nvPr/>
        </p:nvSpPr>
        <p:spPr>
          <a:xfrm>
            <a:off x="3821384" y="4619890"/>
            <a:ext cx="4572000" cy="369332"/>
          </a:xfrm>
          <a:prstGeom prst="rect">
            <a:avLst/>
          </a:prstGeom>
        </p:spPr>
        <p:txBody>
          <a:bodyPr>
            <a:spAutoFit/>
          </a:bodyPr>
          <a:lstStyle/>
          <a:p>
            <a:pPr algn="ctr">
              <a:lnSpc>
                <a:spcPct val="90000"/>
              </a:lnSpc>
            </a:pPr>
            <a:endParaRPr lang="en-US" sz="2000" b="1" i="1" dirty="0">
              <a:solidFill>
                <a:schemeClr val="tx2">
                  <a:lumMod val="75000"/>
                </a:schemeClr>
              </a:solidFill>
              <a:effectLst>
                <a:glow rad="228600">
                  <a:schemeClr val="bg1">
                    <a:alpha val="40000"/>
                  </a:schemeClr>
                </a:glow>
              </a:effectLst>
              <a:latin typeface="Georgia" panose="02040502050405020303" pitchFamily="18" charset="0"/>
            </a:endParaRPr>
          </a:p>
        </p:txBody>
      </p:sp>
      <p:pic>
        <p:nvPicPr>
          <p:cNvPr id="17" name="Picture 2"/>
          <p:cNvPicPr>
            <a:picLocks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656500" y="1319911"/>
            <a:ext cx="1737360" cy="128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1524000" y="4965358"/>
            <a:ext cx="9144000" cy="1365504"/>
          </a:xfrm>
          <a:prstGeom prst="rect">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9" name="Rectangle 18"/>
          <p:cNvSpPr/>
          <p:nvPr/>
        </p:nvSpPr>
        <p:spPr>
          <a:xfrm>
            <a:off x="1524000" y="3516090"/>
            <a:ext cx="9144000" cy="1365504"/>
          </a:xfrm>
          <a:prstGeom prst="rect">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20" name="Picture 8"/>
          <p:cNvPicPr>
            <a:picLocks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3657600" y="3926458"/>
            <a:ext cx="914400" cy="914400"/>
          </a:xfrm>
          <a:prstGeom prst="ellipse">
            <a:avLst/>
          </a:prstGeom>
          <a:ln w="12700" cap="rnd">
            <a:solidFill>
              <a:schemeClr val="bg1"/>
            </a:solidFill>
          </a:ln>
          <a:effectLst/>
          <a:extLst>
            <a:ext uri="{909E8E84-426E-40DD-AFC4-6F175D3DCCD1}">
              <a14:hiddenFill xmlns:a14="http://schemas.microsoft.com/office/drawing/2010/main">
                <a:solidFill>
                  <a:schemeClr val="accent1"/>
                </a:solidFill>
              </a14:hiddenFill>
            </a:ext>
          </a:extLst>
        </p:spPr>
      </p:pic>
      <p:pic>
        <p:nvPicPr>
          <p:cNvPr id="21" name="Picture 2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800600" y="3937348"/>
            <a:ext cx="914400" cy="914400"/>
          </a:xfrm>
          <a:prstGeom prst="ellipse">
            <a:avLst/>
          </a:prstGeom>
          <a:ln w="12700" cap="rnd">
            <a:solidFill>
              <a:schemeClr val="bg1"/>
            </a:solidFill>
          </a:ln>
          <a:effectLst/>
        </p:spPr>
      </p:pic>
      <p:pic>
        <p:nvPicPr>
          <p:cNvPr id="22" name="Picture 21"/>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086600" y="3937348"/>
            <a:ext cx="914400" cy="914400"/>
          </a:xfrm>
          <a:prstGeom prst="ellipse">
            <a:avLst/>
          </a:prstGeom>
          <a:ln w="12700" cap="rnd">
            <a:solidFill>
              <a:schemeClr val="bg1"/>
            </a:solidFill>
          </a:ln>
          <a:effectLst/>
        </p:spPr>
      </p:pic>
      <p:pic>
        <p:nvPicPr>
          <p:cNvPr id="23" name="Picture 22"/>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710337" y="5369290"/>
            <a:ext cx="914400" cy="914400"/>
          </a:xfrm>
          <a:prstGeom prst="ellipse">
            <a:avLst/>
          </a:prstGeom>
          <a:ln w="19050" cap="rnd">
            <a:solidFill>
              <a:schemeClr val="bg1"/>
            </a:solidFill>
          </a:ln>
          <a:effectLst/>
        </p:spPr>
      </p:pic>
      <p:pic>
        <p:nvPicPr>
          <p:cNvPr id="24" name="Picture 4"/>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23942" r="5886"/>
          <a:stretch/>
        </p:blipFill>
        <p:spPr bwMode="auto">
          <a:xfrm>
            <a:off x="7339050" y="5369290"/>
            <a:ext cx="914400" cy="914400"/>
          </a:xfrm>
          <a:prstGeom prst="ellipse">
            <a:avLst/>
          </a:prstGeom>
          <a:ln w="19050" cap="rnd">
            <a:solidFill>
              <a:schemeClr val="bg1"/>
            </a:solidFill>
          </a:ln>
          <a:effectLst/>
          <a:extLst>
            <a:ext uri="{909E8E84-426E-40DD-AFC4-6F175D3DCCD1}">
              <a14:hiddenFill xmlns:a14="http://schemas.microsoft.com/office/drawing/2010/main">
                <a:solidFill>
                  <a:schemeClr val="accent1"/>
                </a:solidFill>
              </a14:hiddenFill>
            </a:ext>
          </a:extLst>
        </p:spPr>
      </p:pic>
      <p:pic>
        <p:nvPicPr>
          <p:cNvPr id="25" name="Picture 6" descr="methane hydrates">
            <a:hlinkClick r:id="rId14"/>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8967763" y="5367830"/>
            <a:ext cx="914400" cy="915860"/>
          </a:xfrm>
          <a:prstGeom prst="ellipse">
            <a:avLst/>
          </a:prstGeom>
          <a:ln w="19050" cap="rnd">
            <a:solidFill>
              <a:schemeClr val="bg1"/>
            </a:solidFill>
          </a:ln>
          <a:effectLst/>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4081624" y="5369290"/>
            <a:ext cx="914400" cy="914400"/>
          </a:xfrm>
          <a:prstGeom prst="ellipse">
            <a:avLst/>
          </a:prstGeom>
          <a:ln w="19050" cap="rnd">
            <a:solidFill>
              <a:schemeClr val="bg1"/>
            </a:solidFill>
          </a:ln>
          <a:effectLst/>
        </p:spPr>
      </p:pic>
      <p:sp>
        <p:nvSpPr>
          <p:cNvPr id="27" name="TextBox 26"/>
          <p:cNvSpPr txBox="1"/>
          <p:nvPr/>
        </p:nvSpPr>
        <p:spPr>
          <a:xfrm>
            <a:off x="9041398" y="4936409"/>
            <a:ext cx="767133" cy="461665"/>
          </a:xfrm>
          <a:prstGeom prst="rect">
            <a:avLst/>
          </a:prstGeom>
          <a:noFill/>
        </p:spPr>
        <p:txBody>
          <a:bodyPr wrap="none" rtlCol="0">
            <a:spAutoFit/>
          </a:bodyPr>
          <a:lstStyle/>
          <a:p>
            <a:pPr algn="ctr"/>
            <a:r>
              <a:rPr lang="en-US" sz="1200" b="1" i="1" dirty="0">
                <a:solidFill>
                  <a:prstClr val="black"/>
                </a:solidFill>
              </a:rPr>
              <a:t>Methane</a:t>
            </a:r>
          </a:p>
          <a:p>
            <a:pPr algn="ctr"/>
            <a:r>
              <a:rPr lang="en-US" sz="1200" b="1" i="1" dirty="0">
                <a:solidFill>
                  <a:prstClr val="black"/>
                </a:solidFill>
              </a:rPr>
              <a:t>Hydrates</a:t>
            </a:r>
          </a:p>
        </p:txBody>
      </p:sp>
      <p:sp>
        <p:nvSpPr>
          <p:cNvPr id="28" name="TextBox 27"/>
          <p:cNvSpPr txBox="1"/>
          <p:nvPr/>
        </p:nvSpPr>
        <p:spPr>
          <a:xfrm>
            <a:off x="7282902" y="4936409"/>
            <a:ext cx="1020921" cy="461665"/>
          </a:xfrm>
          <a:prstGeom prst="rect">
            <a:avLst/>
          </a:prstGeom>
          <a:noFill/>
        </p:spPr>
        <p:txBody>
          <a:bodyPr wrap="none" rtlCol="0">
            <a:spAutoFit/>
          </a:bodyPr>
          <a:lstStyle/>
          <a:p>
            <a:pPr algn="ctr"/>
            <a:r>
              <a:rPr lang="en-US" sz="1200" b="1" i="1" dirty="0">
                <a:solidFill>
                  <a:prstClr val="black"/>
                </a:solidFill>
              </a:rPr>
              <a:t>Transmission</a:t>
            </a:r>
          </a:p>
          <a:p>
            <a:pPr algn="ctr"/>
            <a:r>
              <a:rPr lang="en-US" sz="1200" b="1" i="1" dirty="0">
                <a:solidFill>
                  <a:prstClr val="black"/>
                </a:solidFill>
              </a:rPr>
              <a:t>&amp; Delivery</a:t>
            </a:r>
          </a:p>
        </p:txBody>
      </p:sp>
      <p:sp>
        <p:nvSpPr>
          <p:cNvPr id="29" name="TextBox 28"/>
          <p:cNvSpPr txBox="1"/>
          <p:nvPr/>
        </p:nvSpPr>
        <p:spPr>
          <a:xfrm>
            <a:off x="3762870" y="4936409"/>
            <a:ext cx="1497333" cy="461665"/>
          </a:xfrm>
          <a:prstGeom prst="rect">
            <a:avLst/>
          </a:prstGeom>
          <a:noFill/>
        </p:spPr>
        <p:txBody>
          <a:bodyPr wrap="none" rtlCol="0">
            <a:spAutoFit/>
          </a:bodyPr>
          <a:lstStyle/>
          <a:p>
            <a:pPr algn="ctr"/>
            <a:r>
              <a:rPr lang="en-US" sz="1200" b="1" i="1" dirty="0">
                <a:solidFill>
                  <a:prstClr val="black"/>
                </a:solidFill>
              </a:rPr>
              <a:t>Enhanced</a:t>
            </a:r>
          </a:p>
          <a:p>
            <a:pPr algn="ctr"/>
            <a:r>
              <a:rPr lang="en-US" sz="1200" b="1" i="1" dirty="0">
                <a:solidFill>
                  <a:prstClr val="black"/>
                </a:solidFill>
              </a:rPr>
              <a:t>Resource Production</a:t>
            </a:r>
          </a:p>
        </p:txBody>
      </p:sp>
      <p:sp>
        <p:nvSpPr>
          <p:cNvPr id="30" name="TextBox 29"/>
          <p:cNvSpPr txBox="1"/>
          <p:nvPr/>
        </p:nvSpPr>
        <p:spPr>
          <a:xfrm>
            <a:off x="5379811" y="4936409"/>
            <a:ext cx="1581588" cy="461665"/>
          </a:xfrm>
          <a:prstGeom prst="rect">
            <a:avLst/>
          </a:prstGeom>
          <a:noFill/>
        </p:spPr>
        <p:txBody>
          <a:bodyPr wrap="none" rtlCol="0">
            <a:spAutoFit/>
          </a:bodyPr>
          <a:lstStyle/>
          <a:p>
            <a:pPr algn="ctr"/>
            <a:r>
              <a:rPr lang="en-US" sz="1200" b="1" i="1" dirty="0">
                <a:solidFill>
                  <a:prstClr val="black"/>
                </a:solidFill>
              </a:rPr>
              <a:t>Environmentally</a:t>
            </a:r>
          </a:p>
          <a:p>
            <a:pPr algn="ctr"/>
            <a:r>
              <a:rPr lang="en-US" sz="1200" b="1" i="1" dirty="0">
                <a:solidFill>
                  <a:prstClr val="black"/>
                </a:solidFill>
              </a:rPr>
              <a:t>Prudent Development</a:t>
            </a:r>
          </a:p>
        </p:txBody>
      </p:sp>
      <p:sp>
        <p:nvSpPr>
          <p:cNvPr id="31" name="Hexagon 30"/>
          <p:cNvSpPr>
            <a:spLocks noChangeAspect="1"/>
          </p:cNvSpPr>
          <p:nvPr/>
        </p:nvSpPr>
        <p:spPr>
          <a:xfrm>
            <a:off x="2048049" y="3556900"/>
            <a:ext cx="1484985" cy="1280160"/>
          </a:xfrm>
          <a:prstGeom prst="hexagon">
            <a:avLst/>
          </a:prstGeom>
          <a:blipFill>
            <a:blip r:embed="rId17"/>
            <a:stretch>
              <a:fillRect/>
            </a:stretch>
          </a:blip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FFFF"/>
                </a:solidFill>
              </a:rPr>
              <a:t>COAL</a:t>
            </a:r>
          </a:p>
        </p:txBody>
      </p:sp>
      <p:sp>
        <p:nvSpPr>
          <p:cNvPr id="32" name="Hexagon 31"/>
          <p:cNvSpPr>
            <a:spLocks noChangeAspect="1"/>
          </p:cNvSpPr>
          <p:nvPr/>
        </p:nvSpPr>
        <p:spPr>
          <a:xfrm>
            <a:off x="2045040" y="5017965"/>
            <a:ext cx="1484985" cy="1280160"/>
          </a:xfrm>
          <a:prstGeom prst="hexagon">
            <a:avLst/>
          </a:prstGeom>
          <a:blipFill>
            <a:blip r:embed="rId18"/>
            <a:stretch>
              <a:fillRect/>
            </a:stretch>
          </a:blip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FFFF"/>
                </a:solidFill>
              </a:rPr>
              <a:t>OIL &amp; GAS</a:t>
            </a:r>
          </a:p>
        </p:txBody>
      </p:sp>
      <p:sp>
        <p:nvSpPr>
          <p:cNvPr id="33" name="TextBox 32"/>
          <p:cNvSpPr txBox="1"/>
          <p:nvPr/>
        </p:nvSpPr>
        <p:spPr>
          <a:xfrm>
            <a:off x="6035092" y="3575678"/>
            <a:ext cx="671979" cy="276999"/>
          </a:xfrm>
          <a:prstGeom prst="rect">
            <a:avLst/>
          </a:prstGeom>
          <a:noFill/>
        </p:spPr>
        <p:txBody>
          <a:bodyPr wrap="none" rtlCol="0">
            <a:spAutoFit/>
          </a:bodyPr>
          <a:lstStyle/>
          <a:p>
            <a:pPr algn="ctr"/>
            <a:r>
              <a:rPr lang="en-US" sz="1200" b="1" i="1" dirty="0">
                <a:solidFill>
                  <a:prstClr val="black"/>
                </a:solidFill>
              </a:rPr>
              <a:t>Sensors</a:t>
            </a:r>
          </a:p>
        </p:txBody>
      </p:sp>
      <p:sp>
        <p:nvSpPr>
          <p:cNvPr id="34" name="Oval 33"/>
          <p:cNvSpPr/>
          <p:nvPr/>
        </p:nvSpPr>
        <p:spPr>
          <a:xfrm>
            <a:off x="8305800" y="3937348"/>
            <a:ext cx="914400" cy="914400"/>
          </a:xfrm>
          <a:prstGeom prst="ellipse">
            <a:avLst/>
          </a:prstGeom>
          <a:blipFill rotWithShape="1">
            <a:blip r:embed="rId19" cstate="screen">
              <a:extLst>
                <a:ext uri="{28A0092B-C50C-407E-A947-70E740481C1C}">
                  <a14:useLocalDpi xmlns:a14="http://schemas.microsoft.com/office/drawing/2010/main"/>
                </a:ext>
              </a:extLst>
            </a:blip>
            <a:srcRect/>
            <a:stretch>
              <a:fillRect/>
            </a:stretch>
          </a:bli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5943600" y="3937348"/>
            <a:ext cx="914400" cy="914400"/>
          </a:xfrm>
          <a:prstGeom prst="ellipse">
            <a:avLst/>
          </a:prstGeom>
          <a:blipFill rotWithShape="1">
            <a:blip r:embed="rId20" cstate="screen">
              <a:extLst>
                <a:ext uri="{28A0092B-C50C-407E-A947-70E740481C1C}">
                  <a14:useLocalDpi xmlns:a14="http://schemas.microsoft.com/office/drawing/2010/main"/>
                </a:ext>
              </a:extLst>
            </a:blip>
            <a:srcRect/>
            <a:stretch>
              <a:fillRect/>
            </a:stretch>
          </a:bli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9484409" y="3937348"/>
            <a:ext cx="914400" cy="914400"/>
          </a:xfrm>
          <a:prstGeom prst="ellipse">
            <a:avLst/>
          </a:prstGeom>
          <a:blipFill dpi="0" rotWithShape="1">
            <a:blip r:embed="rId21" cstate="screen">
              <a:extLst>
                <a:ext uri="{28A0092B-C50C-407E-A947-70E740481C1C}">
                  <a14:useLocalDpi xmlns:a14="http://schemas.microsoft.com/office/drawing/2010/main"/>
                </a:ext>
              </a:extLst>
            </a:blip>
            <a:srcRect/>
            <a:stretch>
              <a:fillRect/>
            </a:stretch>
          </a:bli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3773232" y="3483345"/>
            <a:ext cx="683136" cy="461665"/>
          </a:xfrm>
          <a:prstGeom prst="rect">
            <a:avLst/>
          </a:prstGeom>
          <a:noFill/>
        </p:spPr>
        <p:txBody>
          <a:bodyPr wrap="none" rtlCol="0">
            <a:spAutoFit/>
          </a:bodyPr>
          <a:lstStyle/>
          <a:p>
            <a:pPr algn="ctr"/>
            <a:r>
              <a:rPr lang="en-US" sz="1200" b="1" i="1" dirty="0">
                <a:solidFill>
                  <a:prstClr val="black"/>
                </a:solidFill>
              </a:rPr>
              <a:t>Carbon</a:t>
            </a:r>
          </a:p>
          <a:p>
            <a:pPr algn="ctr"/>
            <a:r>
              <a:rPr lang="en-US" sz="1200" b="1" i="1" dirty="0">
                <a:solidFill>
                  <a:prstClr val="black"/>
                </a:solidFill>
              </a:rPr>
              <a:t>Storage</a:t>
            </a:r>
          </a:p>
        </p:txBody>
      </p:sp>
      <p:sp>
        <p:nvSpPr>
          <p:cNvPr id="38" name="TextBox 37"/>
          <p:cNvSpPr txBox="1"/>
          <p:nvPr/>
        </p:nvSpPr>
        <p:spPr>
          <a:xfrm>
            <a:off x="4911680" y="3483345"/>
            <a:ext cx="692241" cy="461665"/>
          </a:xfrm>
          <a:prstGeom prst="rect">
            <a:avLst/>
          </a:prstGeom>
          <a:noFill/>
        </p:spPr>
        <p:txBody>
          <a:bodyPr wrap="none" rtlCol="0">
            <a:spAutoFit/>
          </a:bodyPr>
          <a:lstStyle/>
          <a:p>
            <a:pPr algn="ctr"/>
            <a:r>
              <a:rPr lang="en-US" sz="1200" b="1" i="1" dirty="0">
                <a:solidFill>
                  <a:prstClr val="black"/>
                </a:solidFill>
              </a:rPr>
              <a:t>Carbon</a:t>
            </a:r>
          </a:p>
          <a:p>
            <a:pPr algn="ctr"/>
            <a:r>
              <a:rPr lang="en-US" sz="1200" b="1" i="1" dirty="0">
                <a:solidFill>
                  <a:prstClr val="black"/>
                </a:solidFill>
              </a:rPr>
              <a:t>Capture</a:t>
            </a:r>
          </a:p>
        </p:txBody>
      </p:sp>
      <p:sp>
        <p:nvSpPr>
          <p:cNvPr id="39" name="TextBox 38"/>
          <p:cNvSpPr txBox="1"/>
          <p:nvPr/>
        </p:nvSpPr>
        <p:spPr>
          <a:xfrm>
            <a:off x="7090712" y="3483345"/>
            <a:ext cx="815095" cy="461665"/>
          </a:xfrm>
          <a:prstGeom prst="rect">
            <a:avLst/>
          </a:prstGeom>
          <a:noFill/>
        </p:spPr>
        <p:txBody>
          <a:bodyPr wrap="none" rtlCol="0">
            <a:spAutoFit/>
          </a:bodyPr>
          <a:lstStyle/>
          <a:p>
            <a:pPr algn="ctr"/>
            <a:r>
              <a:rPr lang="en-US" sz="1200" b="1" i="1" dirty="0">
                <a:solidFill>
                  <a:prstClr val="black"/>
                </a:solidFill>
              </a:rPr>
              <a:t>Advanced</a:t>
            </a:r>
          </a:p>
          <a:p>
            <a:pPr algn="ctr"/>
            <a:r>
              <a:rPr lang="en-US" sz="1200" b="1" i="1" dirty="0">
                <a:solidFill>
                  <a:prstClr val="black"/>
                </a:solidFill>
              </a:rPr>
              <a:t>Materials</a:t>
            </a:r>
          </a:p>
        </p:txBody>
      </p:sp>
      <p:sp>
        <p:nvSpPr>
          <p:cNvPr id="40" name="TextBox 39"/>
          <p:cNvSpPr txBox="1"/>
          <p:nvPr/>
        </p:nvSpPr>
        <p:spPr>
          <a:xfrm>
            <a:off x="9296400" y="3483345"/>
            <a:ext cx="1290418" cy="461665"/>
          </a:xfrm>
          <a:prstGeom prst="rect">
            <a:avLst/>
          </a:prstGeom>
          <a:noFill/>
        </p:spPr>
        <p:txBody>
          <a:bodyPr wrap="none" rtlCol="0">
            <a:spAutoFit/>
          </a:bodyPr>
          <a:lstStyle/>
          <a:p>
            <a:pPr algn="ctr"/>
            <a:r>
              <a:rPr lang="en-US" sz="1200" b="1" i="1" dirty="0">
                <a:solidFill>
                  <a:prstClr val="black"/>
                </a:solidFill>
              </a:rPr>
              <a:t>Advanced Energy</a:t>
            </a:r>
          </a:p>
          <a:p>
            <a:pPr algn="ctr"/>
            <a:r>
              <a:rPr lang="en-US" sz="1200" b="1" i="1" dirty="0">
                <a:solidFill>
                  <a:prstClr val="black"/>
                </a:solidFill>
              </a:rPr>
              <a:t>Systems</a:t>
            </a:r>
          </a:p>
        </p:txBody>
      </p:sp>
      <p:sp>
        <p:nvSpPr>
          <p:cNvPr id="41" name="TextBox 40"/>
          <p:cNvSpPr txBox="1"/>
          <p:nvPr/>
        </p:nvSpPr>
        <p:spPr>
          <a:xfrm>
            <a:off x="8274738" y="3483345"/>
            <a:ext cx="920094" cy="461665"/>
          </a:xfrm>
          <a:prstGeom prst="rect">
            <a:avLst/>
          </a:prstGeom>
          <a:noFill/>
        </p:spPr>
        <p:txBody>
          <a:bodyPr wrap="none" rtlCol="0">
            <a:spAutoFit/>
          </a:bodyPr>
          <a:lstStyle/>
          <a:p>
            <a:pPr algn="ctr"/>
            <a:r>
              <a:rPr lang="en-US" sz="1200" b="1" i="1" dirty="0">
                <a:solidFill>
                  <a:prstClr val="black"/>
                </a:solidFill>
              </a:rPr>
              <a:t>Advanced</a:t>
            </a:r>
          </a:p>
          <a:p>
            <a:pPr algn="ctr"/>
            <a:r>
              <a:rPr lang="en-US" sz="1200" b="1" i="1" dirty="0">
                <a:solidFill>
                  <a:prstClr val="black"/>
                </a:solidFill>
              </a:rPr>
              <a:t>Computing</a:t>
            </a:r>
          </a:p>
        </p:txBody>
      </p:sp>
    </p:spTree>
    <p:extLst>
      <p:ext uri="{BB962C8B-B14F-4D97-AF65-F5344CB8AC3E}">
        <p14:creationId xmlns:p14="http://schemas.microsoft.com/office/powerpoint/2010/main" val="9826218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70628" y="146034"/>
            <a:ext cx="8810273" cy="684390"/>
          </a:xfrm>
        </p:spPr>
        <p:txBody>
          <a:bodyPr anchor="b"/>
          <a:lstStyle/>
          <a:p>
            <a:r>
              <a:rPr lang="en-US" dirty="0"/>
              <a:t>Oil and Gas Technology Thrusts</a:t>
            </a:r>
          </a:p>
        </p:txBody>
      </p:sp>
      <p:grpSp>
        <p:nvGrpSpPr>
          <p:cNvPr id="4" name="Group 3"/>
          <p:cNvGrpSpPr/>
          <p:nvPr/>
        </p:nvGrpSpPr>
        <p:grpSpPr>
          <a:xfrm>
            <a:off x="0" y="1227149"/>
            <a:ext cx="12192000" cy="5033696"/>
            <a:chOff x="0" y="1143168"/>
            <a:chExt cx="9144000" cy="5305257"/>
          </a:xfrm>
        </p:grpSpPr>
        <p:sp>
          <p:nvSpPr>
            <p:cNvPr id="5" name="Rectangle 4"/>
            <p:cNvSpPr/>
            <p:nvPr/>
          </p:nvSpPr>
          <p:spPr>
            <a:xfrm>
              <a:off x="0" y="1152393"/>
              <a:ext cx="9144000" cy="5296032"/>
            </a:xfrm>
            <a:prstGeom prst="rect">
              <a:avLst/>
            </a:prstGeom>
            <a:blipFill>
              <a:blip r:embed="rId3" cstate="screen">
                <a:extLst>
                  <a:ext uri="{28A0092B-C50C-407E-A947-70E740481C1C}">
                    <a14:useLocalDpi xmlns:a14="http://schemas.microsoft.com/office/drawing/2010/main"/>
                  </a:ext>
                </a:extLst>
              </a:blip>
              <a:srcRect/>
              <a:stretch>
                <a:fillRect t="-24115" b="-537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1143168"/>
              <a:ext cx="9144000" cy="530312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Pentagon 6"/>
          <p:cNvSpPr/>
          <p:nvPr/>
        </p:nvSpPr>
        <p:spPr>
          <a:xfrm>
            <a:off x="5739533" y="5082973"/>
            <a:ext cx="5794644" cy="1143000"/>
          </a:xfrm>
          <a:prstGeom prst="homePlate">
            <a:avLst/>
          </a:prstGeom>
          <a:gradFill flip="none" rotWithShape="1">
            <a:gsLst>
              <a:gs pos="0">
                <a:srgbClr val="006600"/>
              </a:gs>
              <a:gs pos="100000">
                <a:srgbClr val="006600">
                  <a:alpha val="0"/>
                </a:srgbClr>
              </a:gs>
            </a:gsLst>
            <a:lin ang="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31520" rtlCol="0" anchor="ctr"/>
          <a:lstStyle/>
          <a:p>
            <a:pPr defTabSz="800100">
              <a:lnSpc>
                <a:spcPct val="95000"/>
              </a:lnSpc>
              <a:spcBef>
                <a:spcPct val="0"/>
              </a:spcBef>
            </a:pPr>
            <a:r>
              <a:rPr lang="en-US" sz="1600" b="1" dirty="0">
                <a:solidFill>
                  <a:srgbClr val="000000"/>
                </a:solidFill>
              </a:rPr>
              <a:t>Methane Hydrates</a:t>
            </a:r>
          </a:p>
          <a:p>
            <a:r>
              <a:rPr lang="en-US" sz="1600" dirty="0">
                <a:solidFill>
                  <a:srgbClr val="000000"/>
                </a:solidFill>
              </a:rPr>
              <a:t>Developing technology to enhance recovery, and unlocking the potential of the next energy frontier</a:t>
            </a:r>
          </a:p>
        </p:txBody>
      </p:sp>
      <p:sp>
        <p:nvSpPr>
          <p:cNvPr id="8" name="Rectangle 7"/>
          <p:cNvSpPr/>
          <p:nvPr/>
        </p:nvSpPr>
        <p:spPr>
          <a:xfrm>
            <a:off x="8577955" y="2006312"/>
            <a:ext cx="2997582" cy="4329281"/>
          </a:xfrm>
          <a:prstGeom prst="rect">
            <a:avLst/>
          </a:prstGeom>
        </p:spPr>
        <p:txBody>
          <a:bodyPr wrap="square" lIns="91440" anchor="b" anchorCtr="0">
            <a:noAutofit/>
          </a:bodyPr>
          <a:lstStyle/>
          <a:p>
            <a:pPr marL="0" lvl="1" algn="r"/>
            <a:endParaRPr lang="en-US" sz="2000" b="1" dirty="0">
              <a:solidFill>
                <a:srgbClr val="1F497D"/>
              </a:solidFill>
            </a:endParaRPr>
          </a:p>
          <a:p>
            <a:pPr marL="0" lvl="1" algn="r"/>
            <a:endParaRPr lang="en-US" sz="2000" b="1" dirty="0">
              <a:solidFill>
                <a:srgbClr val="1F497D"/>
              </a:solidFill>
            </a:endParaRPr>
          </a:p>
          <a:p>
            <a:pPr marL="0" lvl="1" algn="r"/>
            <a:endParaRPr lang="en-US" sz="2000" b="1" dirty="0">
              <a:solidFill>
                <a:srgbClr val="1F497D"/>
              </a:solidFill>
            </a:endParaRPr>
          </a:p>
          <a:p>
            <a:pPr marL="0" lvl="1" algn="r"/>
            <a:endParaRPr lang="en-US" sz="2000" b="1" dirty="0">
              <a:solidFill>
                <a:srgbClr val="1F497D"/>
              </a:solidFill>
            </a:endParaRPr>
          </a:p>
          <a:p>
            <a:pPr marL="0" lvl="1" algn="r"/>
            <a:endParaRPr lang="en-US" sz="2000" b="1" dirty="0">
              <a:solidFill>
                <a:srgbClr val="1F497D"/>
              </a:solidFill>
            </a:endParaRPr>
          </a:p>
          <a:p>
            <a:pPr marL="0" lvl="1" algn="r"/>
            <a:endParaRPr lang="en-US" sz="2000" b="1" dirty="0">
              <a:solidFill>
                <a:srgbClr val="1F497D"/>
              </a:solidFill>
            </a:endParaRPr>
          </a:p>
          <a:p>
            <a:pPr marL="0" lvl="1" algn="r"/>
            <a:endParaRPr lang="en-US" sz="2000" dirty="0">
              <a:solidFill>
                <a:srgbClr val="1F497D"/>
              </a:solidFill>
            </a:endParaRPr>
          </a:p>
        </p:txBody>
      </p:sp>
      <p:sp>
        <p:nvSpPr>
          <p:cNvPr id="9" name="Pentagon 8"/>
          <p:cNvSpPr/>
          <p:nvPr/>
        </p:nvSpPr>
        <p:spPr>
          <a:xfrm>
            <a:off x="5748396" y="3822006"/>
            <a:ext cx="5846031" cy="1143000"/>
          </a:xfrm>
          <a:prstGeom prst="homePlate">
            <a:avLst/>
          </a:prstGeom>
          <a:gradFill flip="none" rotWithShape="1">
            <a:gsLst>
              <a:gs pos="0">
                <a:srgbClr val="006600"/>
              </a:gs>
              <a:gs pos="100000">
                <a:srgbClr val="006600">
                  <a:alpha val="0"/>
                </a:srgbClr>
              </a:gs>
            </a:gsLst>
            <a:lin ang="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31520" rtlCol="0" anchor="ctr"/>
          <a:lstStyle/>
          <a:p>
            <a:pPr defTabSz="800100">
              <a:lnSpc>
                <a:spcPct val="95000"/>
              </a:lnSpc>
              <a:spcBef>
                <a:spcPct val="0"/>
              </a:spcBef>
            </a:pPr>
            <a:r>
              <a:rPr lang="en-US" sz="1600" b="1" dirty="0">
                <a:solidFill>
                  <a:srgbClr val="000000"/>
                </a:solidFill>
              </a:rPr>
              <a:t>Transmission &amp; Delivery</a:t>
            </a:r>
          </a:p>
          <a:p>
            <a:r>
              <a:rPr lang="en-US" sz="1600" dirty="0">
                <a:solidFill>
                  <a:schemeClr val="tx1"/>
                </a:solidFill>
              </a:rPr>
              <a:t>Quantifying, detecting and reducing methane emissions from the natural gas value chain</a:t>
            </a:r>
          </a:p>
        </p:txBody>
      </p:sp>
      <p:sp>
        <p:nvSpPr>
          <p:cNvPr id="10" name="Pentagon 9"/>
          <p:cNvSpPr/>
          <p:nvPr/>
        </p:nvSpPr>
        <p:spPr>
          <a:xfrm>
            <a:off x="5746061" y="2480712"/>
            <a:ext cx="5928636" cy="1143000"/>
          </a:xfrm>
          <a:prstGeom prst="homePlate">
            <a:avLst/>
          </a:prstGeom>
          <a:gradFill flip="none" rotWithShape="1">
            <a:gsLst>
              <a:gs pos="0">
                <a:srgbClr val="006600"/>
              </a:gs>
              <a:gs pos="100000">
                <a:srgbClr val="006600">
                  <a:alpha val="0"/>
                </a:srgbClr>
              </a:gs>
            </a:gsLst>
            <a:lin ang="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31520" rtlCol="0" anchor="ctr"/>
          <a:lstStyle/>
          <a:p>
            <a:pPr defTabSz="800100">
              <a:lnSpc>
                <a:spcPct val="95000"/>
              </a:lnSpc>
              <a:spcBef>
                <a:spcPct val="0"/>
              </a:spcBef>
            </a:pPr>
            <a:r>
              <a:rPr lang="en-US" sz="1600" b="1" dirty="0">
                <a:solidFill>
                  <a:srgbClr val="000000"/>
                </a:solidFill>
              </a:rPr>
              <a:t>Environmentally Prudent Development</a:t>
            </a:r>
          </a:p>
          <a:p>
            <a:r>
              <a:rPr lang="en-US" sz="1600" dirty="0">
                <a:solidFill>
                  <a:schemeClr val="tx1"/>
                </a:solidFill>
              </a:rPr>
              <a:t>Water quality and availability, air quality, induced seismicity, and development intensity</a:t>
            </a:r>
          </a:p>
        </p:txBody>
      </p:sp>
      <p:sp>
        <p:nvSpPr>
          <p:cNvPr id="11" name="Pentagon 10"/>
          <p:cNvSpPr/>
          <p:nvPr/>
        </p:nvSpPr>
        <p:spPr>
          <a:xfrm>
            <a:off x="5735839" y="1226571"/>
            <a:ext cx="5918744" cy="1143000"/>
          </a:xfrm>
          <a:prstGeom prst="homePlate">
            <a:avLst/>
          </a:prstGeom>
          <a:gradFill flip="none" rotWithShape="1">
            <a:gsLst>
              <a:gs pos="0">
                <a:srgbClr val="006600"/>
              </a:gs>
              <a:gs pos="100000">
                <a:srgbClr val="006600">
                  <a:alpha val="0"/>
                </a:srgbClr>
              </a:gs>
            </a:gsLst>
            <a:lin ang="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31520" rtlCol="0" anchor="ctr"/>
          <a:lstStyle/>
          <a:p>
            <a:pPr defTabSz="800100">
              <a:lnSpc>
                <a:spcPct val="95000"/>
              </a:lnSpc>
              <a:spcBef>
                <a:spcPct val="0"/>
              </a:spcBef>
            </a:pPr>
            <a:r>
              <a:rPr lang="en-US" sz="1600" b="1" dirty="0">
                <a:solidFill>
                  <a:srgbClr val="000000"/>
                </a:solidFill>
              </a:rPr>
              <a:t>Enhanced Resource Production</a:t>
            </a:r>
          </a:p>
          <a:p>
            <a:r>
              <a:rPr lang="en-US" sz="1600" dirty="0">
                <a:solidFill>
                  <a:schemeClr val="tx1"/>
                </a:solidFill>
              </a:rPr>
              <a:t>Maximize recovery and reduce environmental impacts of conventional, unconventional and offshore resources</a:t>
            </a:r>
          </a:p>
        </p:txBody>
      </p:sp>
      <p:sp>
        <p:nvSpPr>
          <p:cNvPr id="12" name="Hexagon 11"/>
          <p:cNvSpPr>
            <a:spLocks noChangeAspect="1"/>
          </p:cNvSpPr>
          <p:nvPr/>
        </p:nvSpPr>
        <p:spPr>
          <a:xfrm>
            <a:off x="1384896" y="2759263"/>
            <a:ext cx="2333548" cy="2011680"/>
          </a:xfrm>
          <a:prstGeom prst="hexagon">
            <a:avLst/>
          </a:prstGeom>
          <a:blipFill>
            <a:blip r:embed="rId4"/>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Oil &amp; Gas</a:t>
            </a:r>
          </a:p>
        </p:txBody>
      </p:sp>
      <p:pic>
        <p:nvPicPr>
          <p:cNvPr id="13" name="Picture 6" descr="methane hydrates">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4567"/>
          <a:stretch/>
        </p:blipFill>
        <p:spPr bwMode="auto">
          <a:xfrm>
            <a:off x="5105162" y="5081406"/>
            <a:ext cx="1141178" cy="1143000"/>
          </a:xfrm>
          <a:prstGeom prst="ellipse">
            <a:avLst/>
          </a:prstGeom>
          <a:ln w="12700" cap="rnd">
            <a:noFill/>
          </a:ln>
          <a:effectLst/>
          <a:scene3d>
            <a:camera prst="orthographicFront"/>
            <a:lightRig rig="contrasting" dir="t">
              <a:rot lat="0" lon="0" rev="3000000"/>
            </a:lightRig>
          </a:scene3d>
          <a:sp3d contourW="7620">
            <a:contourClr>
              <a:srgbClr val="333333"/>
            </a:contourClr>
          </a:sp3d>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24819"/>
          <a:stretch/>
        </p:blipFill>
        <p:spPr>
          <a:xfrm>
            <a:off x="5103340" y="2480712"/>
            <a:ext cx="1143000" cy="1143000"/>
          </a:xfrm>
          <a:prstGeom prst="ellipse">
            <a:avLst/>
          </a:prstGeom>
          <a:ln w="12700" cap="rnd">
            <a:noFill/>
          </a:ln>
          <a:effectLst/>
          <a:scene3d>
            <a:camera prst="orthographicFront"/>
            <a:lightRig rig="contrasting" dir="t">
              <a:rot lat="0" lon="0" rev="3000000"/>
            </a:lightRig>
          </a:scene3d>
          <a:sp3d contourW="7620">
            <a:contourClr>
              <a:srgbClr val="333333"/>
            </a:contourClr>
          </a:sp3d>
        </p:spPr>
      </p:pic>
      <p:pic>
        <p:nvPicPr>
          <p:cNvPr id="15"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l="23942" r="5886"/>
          <a:stretch/>
        </p:blipFill>
        <p:spPr bwMode="auto">
          <a:xfrm>
            <a:off x="5103340" y="3822006"/>
            <a:ext cx="1143000" cy="1143000"/>
          </a:xfrm>
          <a:prstGeom prst="ellipse">
            <a:avLst/>
          </a:prstGeom>
          <a:ln w="12700" cap="rnd">
            <a:noFill/>
          </a:ln>
          <a:effectLst/>
          <a:scene3d>
            <a:camera prst="orthographicFront"/>
            <a:lightRig rig="contrasting" dir="t">
              <a:rot lat="0" lon="0" rev="3000000"/>
            </a:lightRig>
          </a:scene3d>
          <a:sp3d contourW="7620">
            <a:contourClr>
              <a:srgbClr val="333333"/>
            </a:contourClr>
          </a:sp3d>
          <a:extLst>
            <a:ext uri="{909E8E84-426E-40DD-AFC4-6F175D3DCCD1}">
              <a14:hiddenFill xmlns:a14="http://schemas.microsoft.com/office/drawing/2010/main">
                <a:solidFill>
                  <a:schemeClr val="accent1"/>
                </a:solidFill>
              </a14:hiddenFill>
            </a:ext>
          </a:extLst>
        </p:spPr>
      </p:pic>
      <p:pic>
        <p:nvPicPr>
          <p:cNvPr id="16" name="Picture 15"/>
          <p:cNvPicPr>
            <a:picLocks noChangeAspect="1"/>
          </p:cNvPicPr>
          <p:nvPr/>
        </p:nvPicPr>
        <p:blipFill rotWithShape="1">
          <a:blip r:embed="rId9" cstate="print">
            <a:extLst>
              <a:ext uri="{28A0092B-C50C-407E-A947-70E740481C1C}">
                <a14:useLocalDpi xmlns:a14="http://schemas.microsoft.com/office/drawing/2010/main" val="0"/>
              </a:ext>
            </a:extLst>
          </a:blip>
          <a:srcRect r="24212"/>
          <a:stretch/>
        </p:blipFill>
        <p:spPr>
          <a:xfrm>
            <a:off x="5103340" y="1226573"/>
            <a:ext cx="1143000" cy="1131125"/>
          </a:xfrm>
          <a:prstGeom prst="ellipse">
            <a:avLst/>
          </a:prstGeom>
          <a:ln w="12700" cap="rnd">
            <a:noFill/>
          </a:ln>
          <a:effectLst/>
          <a:scene3d>
            <a:camera prst="orthographicFront"/>
            <a:lightRig rig="contrasting" dir="t">
              <a:rot lat="0" lon="0" rev="3000000"/>
            </a:lightRig>
          </a:scene3d>
          <a:sp3d contourW="7620">
            <a:contourClr>
              <a:srgbClr val="333333"/>
            </a:contourClr>
          </a:sp3d>
        </p:spPr>
      </p:pic>
    </p:spTree>
    <p:extLst>
      <p:ext uri="{BB962C8B-B14F-4D97-AF65-F5344CB8AC3E}">
        <p14:creationId xmlns:p14="http://schemas.microsoft.com/office/powerpoint/2010/main" val="15776209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0628" y="146034"/>
            <a:ext cx="9479862" cy="702542"/>
          </a:xfrm>
        </p:spPr>
        <p:txBody>
          <a:bodyPr anchor="b">
            <a:normAutofit/>
          </a:bodyPr>
          <a:lstStyle/>
          <a:p>
            <a:r>
              <a:rPr lang="en-US" sz="3400" dirty="0"/>
              <a:t>Return on Investment from Fossil Energy R&amp;D</a:t>
            </a:r>
          </a:p>
        </p:txBody>
      </p:sp>
      <p:grpSp>
        <p:nvGrpSpPr>
          <p:cNvPr id="3" name="Group 2"/>
          <p:cNvGrpSpPr/>
          <p:nvPr/>
        </p:nvGrpSpPr>
        <p:grpSpPr>
          <a:xfrm>
            <a:off x="1595028" y="1302419"/>
            <a:ext cx="9001944" cy="5098218"/>
            <a:chOff x="1671517" y="1302419"/>
            <a:chExt cx="9001944" cy="5098218"/>
          </a:xfrm>
        </p:grpSpPr>
        <p:pic>
          <p:nvPicPr>
            <p:cNvPr id="6" name="Picture 5" descr="Fotolia_49997673_S.jpg"/>
            <p:cNvPicPr>
              <a:picLocks noChangeAspect="1"/>
            </p:cNvPicPr>
            <p:nvPr/>
          </p:nvPicPr>
          <p:blipFill>
            <a:blip r:embed="rId2" cstate="print"/>
            <a:srcRect t="11109" r="737"/>
            <a:stretch>
              <a:fillRect/>
            </a:stretch>
          </p:blipFill>
          <p:spPr>
            <a:xfrm>
              <a:off x="8462725" y="1332347"/>
              <a:ext cx="2042155" cy="1219200"/>
            </a:xfrm>
            <a:prstGeom prst="rect">
              <a:avLst/>
            </a:prstGeom>
          </p:spPr>
        </p:pic>
        <p:pic>
          <p:nvPicPr>
            <p:cNvPr id="7" name="Picture 14" descr="http://www.netl.doe.gov/technologies/coalpower/cfpp/Images/CFPPs/Healy1.jpg"/>
            <p:cNvPicPr>
              <a:picLocks noChangeAspect="1" noChangeArrowheads="1"/>
            </p:cNvPicPr>
            <p:nvPr/>
          </p:nvPicPr>
          <p:blipFill>
            <a:blip r:embed="rId3" cstate="print"/>
            <a:srcRect l="14188" t="19345" r="15835" b="7840"/>
            <a:stretch>
              <a:fillRect/>
            </a:stretch>
          </p:blipFill>
          <p:spPr bwMode="auto">
            <a:xfrm>
              <a:off x="5154306" y="1332347"/>
              <a:ext cx="1869141" cy="1246117"/>
            </a:xfrm>
            <a:prstGeom prst="rect">
              <a:avLst/>
            </a:prstGeom>
            <a:noFill/>
          </p:spPr>
        </p:pic>
        <p:pic>
          <p:nvPicPr>
            <p:cNvPr id="8" name="Picture 10" descr="National Lab Technology Transfer Making a Difference "/>
            <p:cNvPicPr>
              <a:picLocks noChangeAspect="1" noChangeArrowheads="1"/>
            </p:cNvPicPr>
            <p:nvPr/>
          </p:nvPicPr>
          <p:blipFill>
            <a:blip r:embed="rId4" cstate="print"/>
            <a:srcRect r="852" b="-165"/>
            <a:stretch>
              <a:fillRect/>
            </a:stretch>
          </p:blipFill>
          <p:spPr bwMode="auto">
            <a:xfrm>
              <a:off x="1684966" y="1332347"/>
              <a:ext cx="1578957" cy="1298448"/>
            </a:xfrm>
            <a:prstGeom prst="rect">
              <a:avLst/>
            </a:prstGeom>
            <a:noFill/>
          </p:spPr>
        </p:pic>
        <p:pic>
          <p:nvPicPr>
            <p:cNvPr id="9" name="Picture 2" descr="http://farm9.staticflickr.com/8505/8452853035_93b4c649fe.jpg"/>
            <p:cNvPicPr>
              <a:picLocks noChangeAspect="1" noChangeArrowheads="1"/>
            </p:cNvPicPr>
            <p:nvPr/>
          </p:nvPicPr>
          <p:blipFill>
            <a:blip r:embed="rId5" cstate="print"/>
            <a:srcRect t="6188"/>
            <a:stretch>
              <a:fillRect/>
            </a:stretch>
          </p:blipFill>
          <p:spPr bwMode="auto">
            <a:xfrm>
              <a:off x="3240840" y="1332347"/>
              <a:ext cx="1949618" cy="1218103"/>
            </a:xfrm>
            <a:prstGeom prst="rect">
              <a:avLst/>
            </a:prstGeom>
            <a:noFill/>
          </p:spPr>
        </p:pic>
        <p:pic>
          <p:nvPicPr>
            <p:cNvPr id="10" name="Picture 14" descr="http://www.netl.doe.gov/technologies/coalpower/cfpp/Images/CFPPs/Healy1.jpg"/>
            <p:cNvPicPr>
              <a:picLocks noChangeAspect="1" noChangeArrowheads="1"/>
            </p:cNvPicPr>
            <p:nvPr/>
          </p:nvPicPr>
          <p:blipFill>
            <a:blip r:embed="rId3" cstate="print"/>
            <a:srcRect l="24798" t="23676" r="22857" b="12014"/>
            <a:stretch>
              <a:fillRect/>
            </a:stretch>
          </p:blipFill>
          <p:spPr bwMode="auto">
            <a:xfrm>
              <a:off x="5598713" y="3295619"/>
              <a:ext cx="1719247" cy="1353312"/>
            </a:xfrm>
            <a:prstGeom prst="rect">
              <a:avLst/>
            </a:prstGeom>
            <a:noFill/>
          </p:spPr>
        </p:pic>
        <p:sp>
          <p:nvSpPr>
            <p:cNvPr id="11" name="Rectangle 10"/>
            <p:cNvSpPr/>
            <p:nvPr/>
          </p:nvSpPr>
          <p:spPr bwMode="auto">
            <a:xfrm>
              <a:off x="1690928" y="2997129"/>
              <a:ext cx="8813181" cy="3114519"/>
            </a:xfrm>
            <a:prstGeom prst="rect">
              <a:avLst/>
            </a:prstGeom>
            <a:solidFill>
              <a:schemeClr val="bg1">
                <a:lumMod val="95000"/>
              </a:schemeClr>
            </a:solidFill>
            <a:ln w="57150" cap="flat" cmpd="sng" algn="ctr">
              <a:no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500" b="1" i="1" u="none" strike="noStrike" cap="none" normalizeH="0" baseline="0" dirty="0" smtClean="0">
                <a:ln>
                  <a:noFill/>
                </a:ln>
                <a:solidFill>
                  <a:srgbClr val="003399"/>
                </a:solidFill>
                <a:effectLst/>
                <a:cs typeface="Arial" charset="0"/>
              </a:endParaRPr>
            </a:p>
          </p:txBody>
        </p:sp>
        <p:sp>
          <p:nvSpPr>
            <p:cNvPr id="12" name="TextBox 7"/>
            <p:cNvSpPr txBox="1">
              <a:spLocks noChangeArrowheads="1"/>
            </p:cNvSpPr>
            <p:nvPr/>
          </p:nvSpPr>
          <p:spPr bwMode="auto">
            <a:xfrm>
              <a:off x="1678869" y="3076650"/>
              <a:ext cx="1463040" cy="3323987"/>
            </a:xfrm>
            <a:prstGeom prst="rect">
              <a:avLst/>
            </a:prstGeom>
            <a:noFill/>
            <a:ln w="9525">
              <a:noFill/>
              <a:miter lim="800000"/>
              <a:headEnd/>
              <a:tailEnd/>
            </a:ln>
          </p:spPr>
          <p:txBody>
            <a:bodyPr>
              <a:spAutoFit/>
            </a:bodyPr>
            <a:lstStyle/>
            <a:p>
              <a:pPr algn="ctr">
                <a:lnSpc>
                  <a:spcPts val="1800"/>
                </a:lnSpc>
              </a:pPr>
              <a:r>
                <a:rPr lang="en-US" b="1" dirty="0" smtClean="0">
                  <a:solidFill>
                    <a:schemeClr val="accent6">
                      <a:lumMod val="50000"/>
                    </a:schemeClr>
                  </a:solidFill>
                  <a:latin typeface="Garamond" panose="02020404030301010803" pitchFamily="18" charset="0"/>
                </a:rPr>
                <a:t>16 million tons </a:t>
              </a:r>
              <a:r>
                <a:rPr lang="en-US" b="1" dirty="0">
                  <a:solidFill>
                    <a:schemeClr val="accent6">
                      <a:lumMod val="50000"/>
                    </a:schemeClr>
                  </a:solidFill>
                  <a:latin typeface="Garamond" panose="02020404030301010803" pitchFamily="18" charset="0"/>
                </a:rPr>
                <a:t>of </a:t>
              </a:r>
              <a:r>
                <a:rPr lang="en-US" b="1" dirty="0" smtClean="0">
                  <a:solidFill>
                    <a:schemeClr val="accent6">
                      <a:lumMod val="50000"/>
                    </a:schemeClr>
                  </a:solidFill>
                  <a:latin typeface="Garamond" panose="02020404030301010803" pitchFamily="18" charset="0"/>
                </a:rPr>
                <a:t>avoided </a:t>
              </a:r>
            </a:p>
            <a:p>
              <a:pPr algn="ctr">
                <a:lnSpc>
                  <a:spcPts val="1800"/>
                </a:lnSpc>
              </a:pPr>
              <a:r>
                <a:rPr lang="en-US" b="1" dirty="0" smtClean="0">
                  <a:solidFill>
                    <a:schemeClr val="accent6">
                      <a:lumMod val="50000"/>
                    </a:schemeClr>
                  </a:solidFill>
                  <a:latin typeface="Garamond" panose="02020404030301010803" pitchFamily="18" charset="0"/>
                </a:rPr>
                <a:t>NO</a:t>
              </a:r>
              <a:r>
                <a:rPr lang="en-US" b="1" baseline="-25000" dirty="0" smtClean="0">
                  <a:solidFill>
                    <a:schemeClr val="accent6">
                      <a:lumMod val="50000"/>
                    </a:schemeClr>
                  </a:solidFill>
                  <a:latin typeface="Garamond" panose="02020404030301010803" pitchFamily="18" charset="0"/>
                </a:rPr>
                <a:t>x</a:t>
              </a:r>
              <a:r>
                <a:rPr lang="en-US" b="1" dirty="0" smtClean="0">
                  <a:solidFill>
                    <a:schemeClr val="accent6">
                      <a:lumMod val="50000"/>
                    </a:schemeClr>
                  </a:solidFill>
                  <a:latin typeface="Garamond" panose="02020404030301010803" pitchFamily="18" charset="0"/>
                </a:rPr>
                <a:t> emissions 2000–2020</a:t>
              </a:r>
              <a:r>
                <a:rPr lang="en-US" b="1" baseline="30000" dirty="0" smtClean="0">
                  <a:solidFill>
                    <a:schemeClr val="accent6">
                      <a:lumMod val="50000"/>
                    </a:schemeClr>
                  </a:solidFill>
                  <a:latin typeface="Garamond" panose="02020404030301010803" pitchFamily="18" charset="0"/>
                </a:rPr>
                <a:t>1</a:t>
              </a:r>
            </a:p>
            <a:p>
              <a:pPr algn="ctr">
                <a:lnSpc>
                  <a:spcPts val="1800"/>
                </a:lnSpc>
              </a:pPr>
              <a:endParaRPr lang="en-US" b="1" dirty="0" smtClean="0">
                <a:solidFill>
                  <a:schemeClr val="accent6">
                    <a:lumMod val="50000"/>
                  </a:schemeClr>
                </a:solidFill>
                <a:latin typeface="Garamond" panose="02020404030301010803" pitchFamily="18" charset="0"/>
              </a:endParaRPr>
            </a:p>
            <a:p>
              <a:pPr algn="ctr">
                <a:lnSpc>
                  <a:spcPts val="1800"/>
                </a:lnSpc>
              </a:pPr>
              <a:r>
                <a:rPr lang="en-US" b="1" dirty="0" smtClean="0">
                  <a:solidFill>
                    <a:schemeClr val="accent6">
                      <a:lumMod val="50000"/>
                    </a:schemeClr>
                  </a:solidFill>
                  <a:latin typeface="Garamond" panose="02020404030301010803" pitchFamily="18" charset="0"/>
                </a:rPr>
                <a:t>37 million tons of avoided </a:t>
              </a:r>
            </a:p>
            <a:p>
              <a:pPr algn="ctr">
                <a:lnSpc>
                  <a:spcPts val="1800"/>
                </a:lnSpc>
              </a:pPr>
              <a:r>
                <a:rPr lang="en-US" b="1" dirty="0" smtClean="0">
                  <a:solidFill>
                    <a:schemeClr val="accent6">
                      <a:lumMod val="50000"/>
                    </a:schemeClr>
                  </a:solidFill>
                  <a:latin typeface="Garamond" panose="02020404030301010803" pitchFamily="18" charset="0"/>
                </a:rPr>
                <a:t>SO</a:t>
              </a:r>
              <a:r>
                <a:rPr lang="en-US" b="1" baseline="-14000" dirty="0" smtClean="0">
                  <a:solidFill>
                    <a:schemeClr val="accent6">
                      <a:lumMod val="50000"/>
                    </a:schemeClr>
                  </a:solidFill>
                  <a:latin typeface="Garamond" panose="02020404030301010803" pitchFamily="18" charset="0"/>
                </a:rPr>
                <a:t>2 </a:t>
              </a:r>
              <a:r>
                <a:rPr lang="en-US" b="1" dirty="0" smtClean="0">
                  <a:solidFill>
                    <a:schemeClr val="accent6">
                      <a:lumMod val="50000"/>
                    </a:schemeClr>
                  </a:solidFill>
                  <a:latin typeface="Garamond" panose="02020404030301010803" pitchFamily="18" charset="0"/>
                </a:rPr>
                <a:t> emissions 2000–2020</a:t>
              </a:r>
              <a:r>
                <a:rPr lang="en-US" b="1" baseline="30000" dirty="0" smtClean="0">
                  <a:solidFill>
                    <a:schemeClr val="accent6">
                      <a:lumMod val="50000"/>
                    </a:schemeClr>
                  </a:solidFill>
                  <a:latin typeface="Garamond" panose="02020404030301010803" pitchFamily="18" charset="0"/>
                </a:rPr>
                <a:t>1</a:t>
              </a:r>
            </a:p>
            <a:p>
              <a:pPr algn="ctr">
                <a:lnSpc>
                  <a:spcPts val="1800"/>
                </a:lnSpc>
                <a:spcAft>
                  <a:spcPts val="1200"/>
                </a:spcAft>
              </a:pPr>
              <a:endParaRPr lang="en-US" b="1" baseline="30000" dirty="0">
                <a:solidFill>
                  <a:srgbClr val="003399"/>
                </a:solidFill>
                <a:latin typeface="Garamond" panose="02020404030301010803" pitchFamily="18" charset="0"/>
              </a:endParaRPr>
            </a:p>
          </p:txBody>
        </p:sp>
        <p:sp>
          <p:nvSpPr>
            <p:cNvPr id="13" name="TextBox 3"/>
            <p:cNvSpPr txBox="1">
              <a:spLocks noChangeArrowheads="1"/>
            </p:cNvSpPr>
            <p:nvPr/>
          </p:nvSpPr>
          <p:spPr bwMode="auto">
            <a:xfrm>
              <a:off x="4634148" y="3067319"/>
              <a:ext cx="1463040" cy="1708160"/>
            </a:xfrm>
            <a:prstGeom prst="rect">
              <a:avLst/>
            </a:prstGeom>
            <a:noFill/>
            <a:ln w="9525">
              <a:noFill/>
              <a:miter lim="800000"/>
              <a:headEnd/>
              <a:tailEnd/>
            </a:ln>
          </p:spPr>
          <p:txBody>
            <a:bodyPr>
              <a:spAutoFit/>
            </a:bodyPr>
            <a:lstStyle/>
            <a:p>
              <a:pPr algn="ctr">
                <a:lnSpc>
                  <a:spcPts val="1800"/>
                </a:lnSpc>
              </a:pPr>
              <a:r>
                <a:rPr lang="en-US" b="1" dirty="0">
                  <a:solidFill>
                    <a:schemeClr val="accent6">
                      <a:lumMod val="50000"/>
                    </a:schemeClr>
                  </a:solidFill>
                  <a:latin typeface="Garamond" panose="02020404030301010803" pitchFamily="18" charset="0"/>
                </a:rPr>
                <a:t>$</a:t>
              </a:r>
              <a:r>
                <a:rPr lang="en-US" b="1" dirty="0" smtClean="0">
                  <a:solidFill>
                    <a:schemeClr val="accent6">
                      <a:lumMod val="50000"/>
                    </a:schemeClr>
                  </a:solidFill>
                  <a:latin typeface="Garamond" panose="02020404030301010803" pitchFamily="18" charset="0"/>
                </a:rPr>
                <a:t>111 </a:t>
              </a:r>
              <a:r>
                <a:rPr lang="en-US" b="1" dirty="0">
                  <a:solidFill>
                    <a:schemeClr val="accent6">
                      <a:lumMod val="50000"/>
                    </a:schemeClr>
                  </a:solidFill>
                  <a:latin typeface="Garamond" panose="02020404030301010803" pitchFamily="18" charset="0"/>
                </a:rPr>
                <a:t>b</a:t>
              </a:r>
              <a:r>
                <a:rPr lang="en-US" b="1" dirty="0" smtClean="0">
                  <a:solidFill>
                    <a:schemeClr val="accent6">
                      <a:lumMod val="50000"/>
                    </a:schemeClr>
                  </a:solidFill>
                  <a:latin typeface="Garamond" panose="02020404030301010803" pitchFamily="18" charset="0"/>
                </a:rPr>
                <a:t>illion </a:t>
              </a:r>
            </a:p>
            <a:p>
              <a:pPr algn="ctr">
                <a:lnSpc>
                  <a:spcPts val="1800"/>
                </a:lnSpc>
              </a:pPr>
              <a:r>
                <a:rPr lang="en-US" b="1" dirty="0" smtClean="0">
                  <a:solidFill>
                    <a:schemeClr val="accent6">
                      <a:lumMod val="50000"/>
                    </a:schemeClr>
                  </a:solidFill>
                  <a:latin typeface="Garamond" panose="02020404030301010803" pitchFamily="18" charset="0"/>
                </a:rPr>
                <a:t>in benefits</a:t>
              </a:r>
            </a:p>
            <a:p>
              <a:pPr algn="ctr">
                <a:lnSpc>
                  <a:spcPts val="1800"/>
                </a:lnSpc>
              </a:pPr>
              <a:r>
                <a:rPr lang="en-US" b="1" dirty="0" smtClean="0">
                  <a:solidFill>
                    <a:schemeClr val="accent6">
                      <a:lumMod val="50000"/>
                    </a:schemeClr>
                  </a:solidFill>
                  <a:latin typeface="Garamond" panose="02020404030301010803" pitchFamily="18" charset="0"/>
                </a:rPr>
                <a:t>2000–2020</a:t>
              </a:r>
              <a:r>
                <a:rPr lang="en-US" b="1" baseline="30000" dirty="0" smtClean="0">
                  <a:solidFill>
                    <a:schemeClr val="accent6">
                      <a:lumMod val="50000"/>
                    </a:schemeClr>
                  </a:solidFill>
                  <a:latin typeface="Garamond" panose="02020404030301010803" pitchFamily="18" charset="0"/>
                </a:rPr>
                <a:t>1</a:t>
              </a:r>
            </a:p>
            <a:p>
              <a:pPr algn="ctr">
                <a:lnSpc>
                  <a:spcPts val="1800"/>
                </a:lnSpc>
              </a:pPr>
              <a:endParaRPr lang="en-US" b="1" baseline="30000" dirty="0" smtClean="0">
                <a:solidFill>
                  <a:schemeClr val="accent6">
                    <a:lumMod val="50000"/>
                  </a:schemeClr>
                </a:solidFill>
                <a:latin typeface="Garamond" panose="02020404030301010803" pitchFamily="18" charset="0"/>
              </a:endParaRPr>
            </a:p>
            <a:p>
              <a:pPr algn="ctr">
                <a:lnSpc>
                  <a:spcPts val="1800"/>
                </a:lnSpc>
              </a:pPr>
              <a:r>
                <a:rPr lang="en-US" b="1" dirty="0" smtClean="0">
                  <a:solidFill>
                    <a:schemeClr val="accent6">
                      <a:lumMod val="50000"/>
                    </a:schemeClr>
                  </a:solidFill>
                  <a:latin typeface="Garamond" panose="02020404030301010803" pitchFamily="18" charset="0"/>
                </a:rPr>
                <a:t>$13 return for every $1 invested</a:t>
              </a:r>
              <a:r>
                <a:rPr lang="en-US" b="1" baseline="30000" dirty="0" smtClean="0">
                  <a:solidFill>
                    <a:schemeClr val="accent6">
                      <a:lumMod val="50000"/>
                    </a:schemeClr>
                  </a:solidFill>
                  <a:latin typeface="Garamond" panose="02020404030301010803" pitchFamily="18" charset="0"/>
                </a:rPr>
                <a:t>1</a:t>
              </a:r>
              <a:endParaRPr lang="en-US" b="1" baseline="30000" dirty="0">
                <a:solidFill>
                  <a:schemeClr val="accent6">
                    <a:lumMod val="50000"/>
                  </a:schemeClr>
                </a:solidFill>
                <a:latin typeface="Garamond" panose="02020404030301010803" pitchFamily="18" charset="0"/>
              </a:endParaRPr>
            </a:p>
          </p:txBody>
        </p:sp>
        <p:sp>
          <p:nvSpPr>
            <p:cNvPr id="14" name="TextBox 5"/>
            <p:cNvSpPr txBox="1">
              <a:spLocks noChangeArrowheads="1"/>
            </p:cNvSpPr>
            <p:nvPr/>
          </p:nvSpPr>
          <p:spPr bwMode="auto">
            <a:xfrm>
              <a:off x="3128109" y="3067319"/>
              <a:ext cx="1463040" cy="2554545"/>
            </a:xfrm>
            <a:prstGeom prst="rect">
              <a:avLst/>
            </a:prstGeom>
            <a:noFill/>
            <a:ln w="9525">
              <a:noFill/>
              <a:miter lim="800000"/>
              <a:headEnd/>
              <a:tailEnd/>
            </a:ln>
          </p:spPr>
          <p:txBody>
            <a:bodyPr wrap="square">
              <a:spAutoFit/>
            </a:bodyPr>
            <a:lstStyle/>
            <a:p>
              <a:pPr algn="ctr">
                <a:lnSpc>
                  <a:spcPts val="1800"/>
                </a:lnSpc>
              </a:pPr>
              <a:r>
                <a:rPr lang="en-US" b="1" dirty="0" smtClean="0">
                  <a:solidFill>
                    <a:schemeClr val="accent6">
                      <a:lumMod val="50000"/>
                    </a:schemeClr>
                  </a:solidFill>
                  <a:latin typeface="Garamond" panose="02020404030301010803" pitchFamily="18" charset="0"/>
                </a:rPr>
                <a:t>1.2 million jobs created </a:t>
              </a:r>
            </a:p>
            <a:p>
              <a:pPr algn="ctr">
                <a:lnSpc>
                  <a:spcPts val="1800"/>
                </a:lnSpc>
              </a:pPr>
              <a:r>
                <a:rPr lang="en-US" b="1" dirty="0" smtClean="0">
                  <a:solidFill>
                    <a:schemeClr val="accent6">
                      <a:lumMod val="50000"/>
                    </a:schemeClr>
                  </a:solidFill>
                  <a:latin typeface="Garamond" panose="02020404030301010803" pitchFamily="18" charset="0"/>
                </a:rPr>
                <a:t>2000–2020</a:t>
              </a:r>
              <a:r>
                <a:rPr lang="en-US" b="1" baseline="30000" dirty="0" smtClean="0">
                  <a:solidFill>
                    <a:schemeClr val="accent6">
                      <a:lumMod val="50000"/>
                    </a:schemeClr>
                  </a:solidFill>
                  <a:latin typeface="Garamond" panose="02020404030301010803" pitchFamily="18" charset="0"/>
                </a:rPr>
                <a:t>1</a:t>
              </a:r>
            </a:p>
            <a:p>
              <a:pPr algn="ctr">
                <a:lnSpc>
                  <a:spcPts val="1800"/>
                </a:lnSpc>
              </a:pPr>
              <a:endParaRPr lang="en-US" b="1" baseline="30000" dirty="0" smtClean="0">
                <a:solidFill>
                  <a:schemeClr val="accent6">
                    <a:lumMod val="50000"/>
                  </a:schemeClr>
                </a:solidFill>
                <a:latin typeface="Garamond" panose="02020404030301010803" pitchFamily="18" charset="0"/>
              </a:endParaRPr>
            </a:p>
            <a:p>
              <a:pPr algn="ctr">
                <a:lnSpc>
                  <a:spcPts val="1800"/>
                </a:lnSpc>
                <a:spcAft>
                  <a:spcPts val="1200"/>
                </a:spcAft>
              </a:pPr>
              <a:r>
                <a:rPr lang="en-US" b="1" dirty="0" smtClean="0">
                  <a:solidFill>
                    <a:schemeClr val="accent6">
                      <a:lumMod val="50000"/>
                    </a:schemeClr>
                  </a:solidFill>
                  <a:latin typeface="Garamond" panose="02020404030301010803" pitchFamily="18" charset="0"/>
                </a:rPr>
                <a:t>Thousands of scientists and engineers trained</a:t>
              </a:r>
            </a:p>
            <a:p>
              <a:pPr algn="ctr">
                <a:lnSpc>
                  <a:spcPts val="1800"/>
                </a:lnSpc>
                <a:spcAft>
                  <a:spcPts val="1200"/>
                </a:spcAft>
              </a:pPr>
              <a:endParaRPr lang="en-US" b="1" baseline="-14000" dirty="0" smtClean="0">
                <a:solidFill>
                  <a:srgbClr val="003399"/>
                </a:solidFill>
                <a:latin typeface="Garamond" panose="02020404030301010803" pitchFamily="18" charset="0"/>
              </a:endParaRPr>
            </a:p>
          </p:txBody>
        </p:sp>
        <p:sp>
          <p:nvSpPr>
            <p:cNvPr id="15" name="TextBox 11"/>
            <p:cNvSpPr txBox="1">
              <a:spLocks noChangeArrowheads="1"/>
            </p:cNvSpPr>
            <p:nvPr/>
          </p:nvSpPr>
          <p:spPr bwMode="auto">
            <a:xfrm>
              <a:off x="6180947" y="3067319"/>
              <a:ext cx="1302123" cy="1631216"/>
            </a:xfrm>
            <a:prstGeom prst="rect">
              <a:avLst/>
            </a:prstGeom>
            <a:noFill/>
            <a:ln w="9525">
              <a:noFill/>
              <a:miter lim="800000"/>
              <a:headEnd/>
              <a:tailEnd/>
            </a:ln>
          </p:spPr>
          <p:txBody>
            <a:bodyPr wrap="square">
              <a:spAutoFit/>
            </a:bodyPr>
            <a:lstStyle/>
            <a:p>
              <a:pPr algn="ctr">
                <a:lnSpc>
                  <a:spcPts val="1800"/>
                </a:lnSpc>
                <a:spcAft>
                  <a:spcPts val="1200"/>
                </a:spcAft>
              </a:pPr>
              <a:r>
                <a:rPr lang="en-US" b="1" dirty="0" smtClean="0">
                  <a:solidFill>
                    <a:schemeClr val="accent6">
                      <a:lumMod val="50000"/>
                    </a:schemeClr>
                  </a:solidFill>
                  <a:latin typeface="Garamond" panose="02020404030301010803" pitchFamily="18" charset="0"/>
                </a:rPr>
                <a:t>650 U.S. fossil energy patents </a:t>
              </a:r>
              <a:br>
                <a:rPr lang="en-US" b="1" dirty="0" smtClean="0">
                  <a:solidFill>
                    <a:schemeClr val="accent6">
                      <a:lumMod val="50000"/>
                    </a:schemeClr>
                  </a:solidFill>
                  <a:latin typeface="Garamond" panose="02020404030301010803" pitchFamily="18" charset="0"/>
                </a:rPr>
              </a:br>
              <a:r>
                <a:rPr lang="en-US" b="1" dirty="0" smtClean="0">
                  <a:solidFill>
                    <a:schemeClr val="accent6">
                      <a:lumMod val="50000"/>
                    </a:schemeClr>
                  </a:solidFill>
                  <a:latin typeface="Garamond" panose="02020404030301010803" pitchFamily="18" charset="0"/>
                </a:rPr>
                <a:t>1976–2013</a:t>
              </a:r>
              <a:r>
                <a:rPr lang="en-US" b="1" baseline="30000" dirty="0" smtClean="0">
                  <a:solidFill>
                    <a:schemeClr val="accent6">
                      <a:lumMod val="50000"/>
                    </a:schemeClr>
                  </a:solidFill>
                  <a:latin typeface="Garamond" panose="02020404030301010803" pitchFamily="18" charset="0"/>
                </a:rPr>
                <a:t>4</a:t>
              </a:r>
            </a:p>
            <a:p>
              <a:pPr algn="ctr">
                <a:lnSpc>
                  <a:spcPts val="1800"/>
                </a:lnSpc>
                <a:spcAft>
                  <a:spcPts val="1200"/>
                </a:spcAft>
              </a:pPr>
              <a:endParaRPr lang="en-US" b="1" baseline="-14000" dirty="0" smtClean="0">
                <a:solidFill>
                  <a:srgbClr val="003399"/>
                </a:solidFill>
                <a:latin typeface="Garamond" panose="02020404030301010803" pitchFamily="18" charset="0"/>
              </a:endParaRPr>
            </a:p>
          </p:txBody>
        </p:sp>
        <p:sp>
          <p:nvSpPr>
            <p:cNvPr id="16" name="TextBox 13"/>
            <p:cNvSpPr txBox="1">
              <a:spLocks noChangeArrowheads="1"/>
            </p:cNvSpPr>
            <p:nvPr/>
          </p:nvSpPr>
          <p:spPr bwMode="auto">
            <a:xfrm>
              <a:off x="9059420" y="3067319"/>
              <a:ext cx="1463040" cy="2862322"/>
            </a:xfrm>
            <a:prstGeom prst="rect">
              <a:avLst/>
            </a:prstGeom>
            <a:noFill/>
            <a:ln w="9525">
              <a:noFill/>
              <a:miter lim="800000"/>
              <a:headEnd/>
              <a:tailEnd/>
            </a:ln>
          </p:spPr>
          <p:txBody>
            <a:bodyPr lIns="0" rIns="0">
              <a:spAutoFit/>
            </a:bodyPr>
            <a:lstStyle/>
            <a:p>
              <a:pPr algn="ctr">
                <a:lnSpc>
                  <a:spcPts val="1800"/>
                </a:lnSpc>
              </a:pPr>
              <a:r>
                <a:rPr lang="en-US" b="1" dirty="0" smtClean="0">
                  <a:solidFill>
                    <a:schemeClr val="accent6">
                      <a:lumMod val="50000"/>
                    </a:schemeClr>
                  </a:solidFill>
                  <a:latin typeface="Garamond" panose="02020404030301010803" pitchFamily="18" charset="0"/>
                </a:rPr>
                <a:t>$1.9 trillion </a:t>
              </a:r>
            </a:p>
            <a:p>
              <a:pPr algn="ctr">
                <a:lnSpc>
                  <a:spcPts val="1800"/>
                </a:lnSpc>
              </a:pPr>
              <a:r>
                <a:rPr lang="en-US" b="1" dirty="0" smtClean="0">
                  <a:solidFill>
                    <a:schemeClr val="accent6">
                      <a:lumMod val="50000"/>
                    </a:schemeClr>
                  </a:solidFill>
                  <a:latin typeface="Garamond" panose="02020404030301010803" pitchFamily="18" charset="0"/>
                </a:rPr>
                <a:t>in health benefits</a:t>
              </a:r>
              <a:r>
                <a:rPr lang="en-US" b="1" baseline="30000" dirty="0" smtClean="0">
                  <a:solidFill>
                    <a:schemeClr val="accent6">
                      <a:lumMod val="50000"/>
                    </a:schemeClr>
                  </a:solidFill>
                  <a:latin typeface="Garamond" panose="02020404030301010803" pitchFamily="18" charset="0"/>
                </a:rPr>
                <a:t>5</a:t>
              </a:r>
            </a:p>
            <a:p>
              <a:pPr algn="ctr">
                <a:lnSpc>
                  <a:spcPts val="1800"/>
                </a:lnSpc>
              </a:pPr>
              <a:endParaRPr lang="en-US" b="1" baseline="30000" dirty="0" smtClean="0">
                <a:solidFill>
                  <a:schemeClr val="accent6">
                    <a:lumMod val="50000"/>
                  </a:schemeClr>
                </a:solidFill>
                <a:latin typeface="Garamond" panose="02020404030301010803" pitchFamily="18" charset="0"/>
              </a:endParaRPr>
            </a:p>
            <a:p>
              <a:pPr algn="ctr">
                <a:lnSpc>
                  <a:spcPts val="1800"/>
                </a:lnSpc>
              </a:pPr>
              <a:r>
                <a:rPr lang="en-US" b="1" dirty="0" smtClean="0">
                  <a:solidFill>
                    <a:schemeClr val="accent6">
                      <a:lumMod val="50000"/>
                    </a:schemeClr>
                  </a:solidFill>
                  <a:latin typeface="Garamond" panose="02020404030301010803" pitchFamily="18" charset="0"/>
                </a:rPr>
                <a:t>FE research contributes to EPA-estimated health benefits from reduced pollution </a:t>
              </a:r>
            </a:p>
            <a:p>
              <a:pPr algn="ctr">
                <a:lnSpc>
                  <a:spcPts val="1800"/>
                </a:lnSpc>
                <a:spcAft>
                  <a:spcPts val="1200"/>
                </a:spcAft>
              </a:pPr>
              <a:r>
                <a:rPr lang="en-US" b="1" dirty="0" smtClean="0">
                  <a:solidFill>
                    <a:schemeClr val="accent6">
                      <a:lumMod val="50000"/>
                    </a:schemeClr>
                  </a:solidFill>
                  <a:latin typeface="Garamond" panose="02020404030301010803" pitchFamily="18" charset="0"/>
                </a:rPr>
                <a:t>1990–2020</a:t>
              </a:r>
              <a:endParaRPr lang="en-US" b="1" baseline="30000" dirty="0">
                <a:solidFill>
                  <a:schemeClr val="accent6">
                    <a:lumMod val="50000"/>
                  </a:schemeClr>
                </a:solidFill>
                <a:latin typeface="Garamond" panose="02020404030301010803" pitchFamily="18" charset="0"/>
              </a:endParaRPr>
            </a:p>
          </p:txBody>
        </p:sp>
        <p:sp>
          <p:nvSpPr>
            <p:cNvPr id="17" name="TextBox 16"/>
            <p:cNvSpPr txBox="1"/>
            <p:nvPr/>
          </p:nvSpPr>
          <p:spPr>
            <a:xfrm>
              <a:off x="7585987" y="3067319"/>
              <a:ext cx="1463040" cy="2169825"/>
            </a:xfrm>
            <a:prstGeom prst="rect">
              <a:avLst/>
            </a:prstGeom>
            <a:noFill/>
          </p:spPr>
          <p:txBody>
            <a:bodyPr wrap="square" lIns="0" rIns="0" rtlCol="0">
              <a:spAutoFit/>
            </a:bodyPr>
            <a:lstStyle/>
            <a:p>
              <a:pPr algn="ctr">
                <a:lnSpc>
                  <a:spcPts val="1800"/>
                </a:lnSpc>
              </a:pPr>
              <a:r>
                <a:rPr lang="en-US" b="1" dirty="0" smtClean="0">
                  <a:solidFill>
                    <a:schemeClr val="accent6">
                      <a:lumMod val="50000"/>
                    </a:schemeClr>
                  </a:solidFill>
                  <a:latin typeface="Garamond" panose="02020404030301010803" pitchFamily="18" charset="0"/>
                </a:rPr>
                <a:t>58 GW of mercury-control technology installed </a:t>
              </a:r>
              <a:r>
                <a:rPr lang="en-US" b="1" baseline="30000" dirty="0" smtClean="0">
                  <a:solidFill>
                    <a:schemeClr val="accent6">
                      <a:lumMod val="50000"/>
                    </a:schemeClr>
                  </a:solidFill>
                  <a:latin typeface="Garamond" panose="02020404030301010803" pitchFamily="18" charset="0"/>
                </a:rPr>
                <a:t>2</a:t>
              </a:r>
            </a:p>
            <a:p>
              <a:pPr algn="ctr">
                <a:lnSpc>
                  <a:spcPts val="1800"/>
                </a:lnSpc>
              </a:pPr>
              <a:endParaRPr lang="en-US" b="1" dirty="0" smtClean="0">
                <a:solidFill>
                  <a:schemeClr val="accent6">
                    <a:lumMod val="50000"/>
                  </a:schemeClr>
                </a:solidFill>
                <a:latin typeface="Garamond" panose="02020404030301010803" pitchFamily="18" charset="0"/>
              </a:endParaRPr>
            </a:p>
            <a:p>
              <a:pPr algn="ctr">
                <a:lnSpc>
                  <a:spcPts val="1800"/>
                </a:lnSpc>
              </a:pPr>
              <a:r>
                <a:rPr lang="en-US" b="1" dirty="0" smtClean="0">
                  <a:solidFill>
                    <a:schemeClr val="accent6">
                      <a:lumMod val="50000"/>
                    </a:schemeClr>
                  </a:solidFill>
                  <a:latin typeface="Garamond" panose="02020404030301010803" pitchFamily="18" charset="0"/>
                </a:rPr>
                <a:t>148 GW projected by 2015</a:t>
              </a:r>
              <a:r>
                <a:rPr lang="en-US" b="1" baseline="30000" dirty="0" smtClean="0">
                  <a:solidFill>
                    <a:schemeClr val="accent6">
                      <a:lumMod val="50000"/>
                    </a:schemeClr>
                  </a:solidFill>
                  <a:latin typeface="Garamond" panose="02020404030301010803" pitchFamily="18" charset="0"/>
                </a:rPr>
                <a:t>3</a:t>
              </a:r>
              <a:endParaRPr lang="en-US" b="1" baseline="30000" dirty="0">
                <a:solidFill>
                  <a:schemeClr val="accent6">
                    <a:lumMod val="50000"/>
                  </a:schemeClr>
                </a:solidFill>
                <a:latin typeface="Garamond" panose="02020404030301010803" pitchFamily="18" charset="0"/>
              </a:endParaRPr>
            </a:p>
          </p:txBody>
        </p:sp>
        <p:cxnSp>
          <p:nvCxnSpPr>
            <p:cNvPr id="18" name="Straight Connector 17"/>
            <p:cNvCxnSpPr/>
            <p:nvPr/>
          </p:nvCxnSpPr>
          <p:spPr bwMode="auto">
            <a:xfrm>
              <a:off x="3129862" y="3026978"/>
              <a:ext cx="0" cy="2743200"/>
            </a:xfrm>
            <a:prstGeom prst="line">
              <a:avLst/>
            </a:prstGeom>
            <a:solidFill>
              <a:schemeClr val="accent1"/>
            </a:solidFill>
            <a:ln w="19050" cap="flat" cmpd="sng" algn="ctr">
              <a:solidFill>
                <a:schemeClr val="bg1">
                  <a:lumMod val="75000"/>
                </a:schemeClr>
              </a:solidFill>
              <a:prstDash val="lgDash"/>
              <a:round/>
              <a:headEnd type="none" w="med" len="med"/>
              <a:tailEnd type="none" w="med" len="med"/>
            </a:ln>
            <a:effectLst/>
          </p:spPr>
        </p:cxnSp>
        <p:cxnSp>
          <p:nvCxnSpPr>
            <p:cNvPr id="19" name="Straight Connector 18"/>
            <p:cNvCxnSpPr/>
            <p:nvPr/>
          </p:nvCxnSpPr>
          <p:spPr bwMode="auto">
            <a:xfrm>
              <a:off x="4610055" y="3026978"/>
              <a:ext cx="0" cy="2743200"/>
            </a:xfrm>
            <a:prstGeom prst="line">
              <a:avLst/>
            </a:prstGeom>
            <a:solidFill>
              <a:schemeClr val="accent1"/>
            </a:solidFill>
            <a:ln w="19050" cap="flat" cmpd="sng" algn="ctr">
              <a:solidFill>
                <a:schemeClr val="bg1">
                  <a:lumMod val="75000"/>
                </a:schemeClr>
              </a:solidFill>
              <a:prstDash val="lgDash"/>
              <a:round/>
              <a:headEnd type="none" w="med" len="med"/>
              <a:tailEnd type="none" w="med" len="med"/>
            </a:ln>
            <a:effectLst/>
          </p:spPr>
        </p:cxnSp>
        <p:cxnSp>
          <p:nvCxnSpPr>
            <p:cNvPr id="20" name="Straight Connector 19"/>
            <p:cNvCxnSpPr/>
            <p:nvPr/>
          </p:nvCxnSpPr>
          <p:spPr bwMode="auto">
            <a:xfrm>
              <a:off x="6090248" y="3026978"/>
              <a:ext cx="0" cy="2743200"/>
            </a:xfrm>
            <a:prstGeom prst="line">
              <a:avLst/>
            </a:prstGeom>
            <a:solidFill>
              <a:schemeClr val="accent1"/>
            </a:solidFill>
            <a:ln w="19050" cap="flat" cmpd="sng" algn="ctr">
              <a:solidFill>
                <a:schemeClr val="bg1">
                  <a:lumMod val="75000"/>
                </a:schemeClr>
              </a:solidFill>
              <a:prstDash val="lgDash"/>
              <a:round/>
              <a:headEnd type="none" w="med" len="med"/>
              <a:tailEnd type="none" w="med" len="med"/>
            </a:ln>
            <a:effectLst/>
          </p:spPr>
        </p:cxnSp>
        <p:cxnSp>
          <p:nvCxnSpPr>
            <p:cNvPr id="21" name="Straight Connector 20"/>
            <p:cNvCxnSpPr/>
            <p:nvPr/>
          </p:nvCxnSpPr>
          <p:spPr bwMode="auto">
            <a:xfrm>
              <a:off x="7570441" y="3026978"/>
              <a:ext cx="0" cy="2743200"/>
            </a:xfrm>
            <a:prstGeom prst="line">
              <a:avLst/>
            </a:prstGeom>
            <a:solidFill>
              <a:schemeClr val="accent1"/>
            </a:solidFill>
            <a:ln w="19050" cap="flat" cmpd="sng" algn="ctr">
              <a:solidFill>
                <a:schemeClr val="bg1">
                  <a:lumMod val="75000"/>
                </a:schemeClr>
              </a:solidFill>
              <a:prstDash val="lgDash"/>
              <a:round/>
              <a:headEnd type="none" w="med" len="med"/>
              <a:tailEnd type="none" w="med" len="med"/>
            </a:ln>
            <a:effectLst/>
          </p:spPr>
        </p:cxnSp>
        <p:cxnSp>
          <p:nvCxnSpPr>
            <p:cNvPr id="22" name="Straight Connector 21"/>
            <p:cNvCxnSpPr/>
            <p:nvPr/>
          </p:nvCxnSpPr>
          <p:spPr bwMode="auto">
            <a:xfrm>
              <a:off x="9050634" y="3026978"/>
              <a:ext cx="0" cy="2743200"/>
            </a:xfrm>
            <a:prstGeom prst="line">
              <a:avLst/>
            </a:prstGeom>
            <a:solidFill>
              <a:schemeClr val="accent1"/>
            </a:solidFill>
            <a:ln w="19050" cap="flat" cmpd="sng" algn="ctr">
              <a:solidFill>
                <a:schemeClr val="bg1">
                  <a:lumMod val="75000"/>
                </a:schemeClr>
              </a:solidFill>
              <a:prstDash val="lgDash"/>
              <a:round/>
              <a:headEnd type="none" w="med" len="med"/>
              <a:tailEnd type="none" w="med" len="med"/>
            </a:ln>
            <a:effectLst/>
          </p:spPr>
        </p:cxnSp>
        <p:pic>
          <p:nvPicPr>
            <p:cNvPr id="23" name="Picture 22" descr="turbine_W501F.tif"/>
            <p:cNvPicPr>
              <a:picLocks noChangeAspect="1"/>
            </p:cNvPicPr>
            <p:nvPr/>
          </p:nvPicPr>
          <p:blipFill>
            <a:blip r:embed="rId6" cstate="email"/>
            <a:srcRect t="3160" b="8263"/>
            <a:stretch>
              <a:fillRect/>
            </a:stretch>
          </p:blipFill>
          <p:spPr>
            <a:xfrm>
              <a:off x="7023447" y="1332347"/>
              <a:ext cx="1456339" cy="1299442"/>
            </a:xfrm>
            <a:prstGeom prst="rect">
              <a:avLst/>
            </a:prstGeom>
          </p:spPr>
        </p:pic>
        <p:sp>
          <p:nvSpPr>
            <p:cNvPr id="24" name="Rectangle 23"/>
            <p:cNvSpPr/>
            <p:nvPr/>
          </p:nvSpPr>
          <p:spPr>
            <a:xfrm>
              <a:off x="1673106" y="2528528"/>
              <a:ext cx="8833104" cy="457200"/>
            </a:xfrm>
            <a:prstGeom prst="rect">
              <a:avLst/>
            </a:prstGeom>
            <a:solidFill>
              <a:srgbClr val="79A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spc="100" dirty="0" smtClean="0">
                  <a:cs typeface="Microsoft Sans Serif" pitchFamily="34" charset="0"/>
                </a:rPr>
                <a:t>FE R</a:t>
              </a:r>
              <a:r>
                <a:rPr lang="en-US" sz="1600" b="1" spc="100" dirty="0" smtClean="0">
                  <a:cs typeface="Microsoft Sans Serif" pitchFamily="34" charset="0"/>
                </a:rPr>
                <a:t>ESEARCH — </a:t>
              </a:r>
              <a:r>
                <a:rPr lang="en-US" sz="2000" b="1" spc="100" dirty="0" smtClean="0">
                  <a:cs typeface="Microsoft Sans Serif" pitchFamily="34" charset="0"/>
                </a:rPr>
                <a:t>T</a:t>
              </a:r>
              <a:r>
                <a:rPr lang="en-US" sz="1600" b="1" spc="100" dirty="0" smtClean="0">
                  <a:cs typeface="Microsoft Sans Serif" pitchFamily="34" charset="0"/>
                </a:rPr>
                <a:t>HE </a:t>
              </a:r>
              <a:r>
                <a:rPr lang="en-US" sz="2000" b="1" spc="100" dirty="0" smtClean="0">
                  <a:cs typeface="Microsoft Sans Serif" pitchFamily="34" charset="0"/>
                </a:rPr>
                <a:t>R</a:t>
              </a:r>
              <a:r>
                <a:rPr lang="en-US" sz="1600" b="1" spc="100" dirty="0" smtClean="0">
                  <a:cs typeface="Microsoft Sans Serif" pitchFamily="34" charset="0"/>
                </a:rPr>
                <a:t>ETURN ON </a:t>
              </a:r>
              <a:r>
                <a:rPr lang="en-US" sz="2000" b="1" spc="100" dirty="0" smtClean="0">
                  <a:latin typeface="Garamond" panose="02020404030301010803" pitchFamily="18" charset="0"/>
                  <a:cs typeface="Microsoft Sans Serif" pitchFamily="34" charset="0"/>
                </a:rPr>
                <a:t>I</a:t>
              </a:r>
              <a:r>
                <a:rPr lang="en-US" sz="1600" b="1" spc="100" dirty="0" smtClean="0">
                  <a:latin typeface="Garamond" panose="02020404030301010803" pitchFamily="18" charset="0"/>
                  <a:cs typeface="Microsoft Sans Serif" pitchFamily="34" charset="0"/>
                </a:rPr>
                <a:t>NVESTMENT</a:t>
              </a:r>
              <a:endParaRPr lang="en-US" sz="1600" b="1" spc="100" dirty="0">
                <a:latin typeface="Garamond" panose="02020404030301010803" pitchFamily="18" charset="0"/>
                <a:cs typeface="Microsoft Sans Serif" pitchFamily="34" charset="0"/>
              </a:endParaRPr>
            </a:p>
          </p:txBody>
        </p:sp>
        <p:sp>
          <p:nvSpPr>
            <p:cNvPr id="25" name="Rectangle 24"/>
            <p:cNvSpPr/>
            <p:nvPr/>
          </p:nvSpPr>
          <p:spPr bwMode="auto">
            <a:xfrm>
              <a:off x="1671517" y="1302419"/>
              <a:ext cx="9001944" cy="4773288"/>
            </a:xfrm>
            <a:prstGeom prst="rect">
              <a:avLst/>
            </a:prstGeom>
            <a:noFill/>
            <a:ln w="25400" cap="flat" cmpd="sng" algn="ctr">
              <a:solidFill>
                <a:srgbClr val="648825"/>
              </a:solidFill>
              <a:prstDash val="solid"/>
              <a:round/>
              <a:headEnd type="none" w="med" len="med"/>
              <a:tailEnd type="none" w="med" len="med"/>
            </a:ln>
            <a:effectLst/>
          </p:spPr>
          <p:txBody>
            <a:bodyPr vert="horz" wrap="square" lIns="0" tIns="27432" rIns="0" bIns="27432"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500" b="0" i="1" u="none" strike="noStrike" cap="none" normalizeH="0" baseline="0" dirty="0" smtClean="0">
                <a:ln>
                  <a:noFill/>
                </a:ln>
                <a:solidFill>
                  <a:srgbClr val="003399"/>
                </a:solidFill>
                <a:effectLst/>
                <a:latin typeface="Arial" charset="0"/>
                <a:cs typeface="Arial" charset="0"/>
              </a:endParaRPr>
            </a:p>
          </p:txBody>
        </p:sp>
      </p:grpSp>
      <p:sp>
        <p:nvSpPr>
          <p:cNvPr id="26" name="Text Placeholder 18"/>
          <p:cNvSpPr txBox="1">
            <a:spLocks/>
          </p:cNvSpPr>
          <p:nvPr/>
        </p:nvSpPr>
        <p:spPr>
          <a:xfrm>
            <a:off x="3137247" y="6329302"/>
            <a:ext cx="7772400" cy="3906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00" baseline="30000" dirty="0" smtClean="0"/>
              <a:t>1</a:t>
            </a:r>
            <a:r>
              <a:rPr lang="en-US" sz="600" dirty="0" smtClean="0"/>
              <a:t>Bezdek, R., </a:t>
            </a:r>
            <a:r>
              <a:rPr lang="en-US" sz="600" dirty="0" err="1" smtClean="0"/>
              <a:t>Wendling</a:t>
            </a:r>
            <a:r>
              <a:rPr lang="en-US" sz="600" dirty="0" smtClean="0"/>
              <a:t>, R., The Return on Investment of the Clean Coal Technology Program in the USA. Energy Policy, Vol. 54, March 2013, pp. 104–112. </a:t>
            </a:r>
            <a:r>
              <a:rPr lang="en-US" sz="600" baseline="30000" dirty="0" smtClean="0"/>
              <a:t>2</a:t>
            </a:r>
            <a:r>
              <a:rPr lang="en-US" sz="600" dirty="0" smtClean="0"/>
              <a:t>Institute of Clean Air Companies, </a:t>
            </a:r>
            <a:r>
              <a:rPr lang="en-US" sz="600" u="sng" dirty="0" smtClean="0"/>
              <a:t>http://www.icac.com/?page=Mercury_Controls</a:t>
            </a:r>
            <a:r>
              <a:rPr lang="en-US" sz="600" dirty="0" smtClean="0"/>
              <a:t>, Updated Commercial Hg Control Technology Bookings (October 2011), accessed 08/21/13. </a:t>
            </a:r>
            <a:r>
              <a:rPr lang="en-US" sz="600" baseline="30000" dirty="0" smtClean="0"/>
              <a:t>3</a:t>
            </a:r>
            <a:r>
              <a:rPr lang="en-US" sz="600" dirty="0" smtClean="0"/>
              <a:t>EPA Base Case, IPM analysis of EGU GHG NSPS, downloaded from </a:t>
            </a:r>
            <a:r>
              <a:rPr lang="en-US" sz="600" u="sng" dirty="0" smtClean="0"/>
              <a:t>http://www.epa.gov/airmarkets/progsregs/epa-ipm/proposedEGU_GHG_NSPS.html</a:t>
            </a:r>
            <a:r>
              <a:rPr lang="en-US" sz="600" dirty="0" smtClean="0"/>
              <a:t>, 08/21/13. </a:t>
            </a:r>
            <a:r>
              <a:rPr lang="en-US" sz="600" baseline="30000" dirty="0" smtClean="0"/>
              <a:t>4</a:t>
            </a:r>
            <a:r>
              <a:rPr lang="en-US" sz="600" dirty="0" smtClean="0"/>
              <a:t>USPTO online search 08/29/13 on ABST/("fossil fuel*" OR coal OR oil OR petroleum OR "natural gas" OR methane OR hydrate) AND (electric* OR energy OR power OR </a:t>
            </a:r>
            <a:r>
              <a:rPr lang="en-US" sz="600" dirty="0" err="1" smtClean="0"/>
              <a:t>generat</a:t>
            </a:r>
            <a:r>
              <a:rPr lang="en-US" sz="600" dirty="0" smtClean="0"/>
              <a:t>* OR turbine) AND (AN/"department of energy" OR GOVT/"department of energy"). </a:t>
            </a:r>
            <a:r>
              <a:rPr lang="en-US" sz="600" baseline="30000" dirty="0" smtClean="0"/>
              <a:t>5</a:t>
            </a:r>
            <a:r>
              <a:rPr lang="en-US" sz="600" dirty="0" smtClean="0"/>
              <a:t>The Benefits and Costs of the Clean Air Act from 1990 to 2020, U.S. EPA Office of Air and Radiation, March 2011.</a:t>
            </a:r>
          </a:p>
        </p:txBody>
      </p:sp>
    </p:spTree>
    <p:extLst>
      <p:ext uri="{BB962C8B-B14F-4D97-AF65-F5344CB8AC3E}">
        <p14:creationId xmlns:p14="http://schemas.microsoft.com/office/powerpoint/2010/main" val="1949966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270628" y="146034"/>
            <a:ext cx="8810273" cy="731044"/>
          </a:xfrm>
        </p:spPr>
        <p:txBody>
          <a:bodyPr anchor="b"/>
          <a:lstStyle/>
          <a:p>
            <a:r>
              <a:rPr lang="en-US" dirty="0">
                <a:solidFill>
                  <a:schemeClr val="tx1"/>
                </a:solidFill>
              </a:rPr>
              <a:t>Conclusions</a:t>
            </a:r>
          </a:p>
        </p:txBody>
      </p:sp>
      <p:pic>
        <p:nvPicPr>
          <p:cNvPr id="10" name="Picture 9" descr="2alternative"/>
          <p:cNvPicPr>
            <a:picLocks noChangeAspect="1" noChangeArrowheads="1"/>
          </p:cNvPicPr>
          <p:nvPr/>
        </p:nvPicPr>
        <p:blipFill>
          <a:blip r:embed="rId2" cstate="print"/>
          <a:srcRect/>
          <a:stretch>
            <a:fillRect/>
          </a:stretch>
        </p:blipFill>
        <p:spPr bwMode="auto">
          <a:xfrm>
            <a:off x="8719868" y="1272396"/>
            <a:ext cx="2962275" cy="4927600"/>
          </a:xfrm>
          <a:prstGeom prst="rect">
            <a:avLst/>
          </a:prstGeom>
          <a:noFill/>
          <a:ln w="9525">
            <a:noFill/>
            <a:miter lim="800000"/>
            <a:headEnd/>
            <a:tailEnd/>
          </a:ln>
        </p:spPr>
      </p:pic>
      <p:sp>
        <p:nvSpPr>
          <p:cNvPr id="11" name="Rectangle 4"/>
          <p:cNvSpPr>
            <a:spLocks noChangeArrowheads="1"/>
          </p:cNvSpPr>
          <p:nvPr/>
        </p:nvSpPr>
        <p:spPr bwMode="auto">
          <a:xfrm>
            <a:off x="722260" y="1347877"/>
            <a:ext cx="7574052" cy="4776638"/>
          </a:xfrm>
          <a:prstGeom prst="rect">
            <a:avLst/>
          </a:prstGeom>
          <a:noFill/>
          <a:ln w="12700">
            <a:noFill/>
            <a:miter lim="800000"/>
            <a:headEnd/>
            <a:tailEnd/>
          </a:ln>
        </p:spPr>
        <p:txBody>
          <a:bodyPr lIns="75927" tIns="38889" rIns="75927" bIns="38889"/>
          <a:lstStyle/>
          <a:p>
            <a:pPr marL="285750" indent="-285750" algn="l" defTabSz="758825">
              <a:lnSpc>
                <a:spcPct val="90000"/>
              </a:lnSpc>
              <a:spcBef>
                <a:spcPts val="1200"/>
              </a:spcBef>
              <a:buFontTx/>
              <a:buChar char="•"/>
            </a:pPr>
            <a:r>
              <a:rPr lang="en-US" sz="2400" b="1" i="0" dirty="0" smtClean="0">
                <a:solidFill>
                  <a:schemeClr val="tx1"/>
                </a:solidFill>
                <a:latin typeface="Garamond" panose="02020404030301010803" pitchFamily="18" charset="0"/>
              </a:rPr>
              <a:t>The </a:t>
            </a:r>
            <a:r>
              <a:rPr lang="en-US" sz="2400" b="1" i="0" dirty="0">
                <a:solidFill>
                  <a:schemeClr val="tx1"/>
                </a:solidFill>
                <a:latin typeface="Garamond" panose="02020404030301010803" pitchFamily="18" charset="0"/>
              </a:rPr>
              <a:t>U.S. power generation industry is at </a:t>
            </a:r>
            <a:r>
              <a:rPr lang="en-US" sz="2400" b="1" i="0" dirty="0" smtClean="0">
                <a:solidFill>
                  <a:schemeClr val="tx1"/>
                </a:solidFill>
                <a:latin typeface="Garamond" panose="02020404030301010803" pitchFamily="18" charset="0"/>
              </a:rPr>
              <a:t>a critical </a:t>
            </a:r>
            <a:r>
              <a:rPr lang="en-US" sz="2400" b="1" i="0" dirty="0">
                <a:solidFill>
                  <a:schemeClr val="tx1"/>
                </a:solidFill>
                <a:latin typeface="Garamond" panose="02020404030301010803" pitchFamily="18" charset="0"/>
              </a:rPr>
              <a:t>juncture</a:t>
            </a:r>
          </a:p>
          <a:p>
            <a:pPr marL="742950" lvl="1" indent="-285750" algn="l" defTabSz="758825">
              <a:lnSpc>
                <a:spcPct val="90000"/>
              </a:lnSpc>
              <a:spcBef>
                <a:spcPts val="1200"/>
              </a:spcBef>
              <a:buFontTx/>
              <a:buChar char="–"/>
            </a:pPr>
            <a:r>
              <a:rPr lang="en-US" sz="2400" i="0" dirty="0">
                <a:solidFill>
                  <a:schemeClr val="tx1"/>
                </a:solidFill>
                <a:latin typeface="Garamond" panose="02020404030301010803" pitchFamily="18" charset="0"/>
              </a:rPr>
              <a:t>Demand, resources, workforce, reliability, regulation, grid integrity, transmission, etc</a:t>
            </a:r>
            <a:r>
              <a:rPr lang="en-US" sz="2400" i="0" dirty="0" smtClean="0">
                <a:solidFill>
                  <a:schemeClr val="tx1"/>
                </a:solidFill>
                <a:latin typeface="Garamond" panose="02020404030301010803" pitchFamily="18" charset="0"/>
              </a:rPr>
              <a:t>.</a:t>
            </a:r>
            <a:endParaRPr lang="en-US" sz="2400" i="0" dirty="0">
              <a:solidFill>
                <a:schemeClr val="tx1"/>
              </a:solidFill>
              <a:latin typeface="Garamond" panose="02020404030301010803" pitchFamily="18" charset="0"/>
            </a:endParaRPr>
          </a:p>
          <a:p>
            <a:pPr marL="285750" indent="-285750" algn="l" defTabSz="758825">
              <a:lnSpc>
                <a:spcPct val="90000"/>
              </a:lnSpc>
              <a:spcBef>
                <a:spcPts val="1200"/>
              </a:spcBef>
              <a:buFontTx/>
              <a:buChar char="•"/>
            </a:pPr>
            <a:r>
              <a:rPr lang="en-US" sz="2400" b="1" i="0" dirty="0">
                <a:solidFill>
                  <a:schemeClr val="tx1"/>
                </a:solidFill>
                <a:latin typeface="Garamond" panose="02020404030301010803" pitchFamily="18" charset="0"/>
              </a:rPr>
              <a:t>Competing demands for reliable, low-cost energy and climate change mitigation appear incongruent</a:t>
            </a:r>
          </a:p>
          <a:p>
            <a:pPr marL="285750" indent="-285750" algn="l" defTabSz="758825">
              <a:lnSpc>
                <a:spcPct val="90000"/>
              </a:lnSpc>
              <a:spcBef>
                <a:spcPts val="1200"/>
              </a:spcBef>
              <a:buFontTx/>
              <a:buChar char="•"/>
            </a:pPr>
            <a:r>
              <a:rPr lang="en-US" sz="2400" b="1" i="0" dirty="0">
                <a:solidFill>
                  <a:schemeClr val="tx1"/>
                </a:solidFill>
                <a:latin typeface="Garamond" panose="02020404030301010803" pitchFamily="18" charset="0"/>
              </a:rPr>
              <a:t>Uncertainty of regulatory outcomes and </a:t>
            </a:r>
            <a:r>
              <a:rPr lang="en-US" sz="2400" b="1" i="0" dirty="0" smtClean="0">
                <a:solidFill>
                  <a:schemeClr val="tx1"/>
                </a:solidFill>
                <a:latin typeface="Garamond" panose="02020404030301010803" pitchFamily="18" charset="0"/>
              </a:rPr>
              <a:t> rising </a:t>
            </a:r>
            <a:r>
              <a:rPr lang="en-US" sz="2400" b="1" i="0" dirty="0">
                <a:solidFill>
                  <a:schemeClr val="tx1"/>
                </a:solidFill>
                <a:latin typeface="Garamond" panose="02020404030301010803" pitchFamily="18" charset="0"/>
              </a:rPr>
              <a:t>costs impact industry’s willingness to commit capital investment, endangering </a:t>
            </a:r>
            <a:r>
              <a:rPr lang="en-US" sz="2400" b="1" i="0" dirty="0" smtClean="0">
                <a:solidFill>
                  <a:schemeClr val="tx1"/>
                </a:solidFill>
                <a:latin typeface="Garamond" panose="02020404030301010803" pitchFamily="18" charset="0"/>
              </a:rPr>
              <a:t> near-term </a:t>
            </a:r>
            <a:r>
              <a:rPr lang="en-US" sz="2400" b="1" i="0" dirty="0">
                <a:solidFill>
                  <a:schemeClr val="tx1"/>
                </a:solidFill>
                <a:latin typeface="Garamond" panose="02020404030301010803" pitchFamily="18" charset="0"/>
              </a:rPr>
              <a:t>production capacity</a:t>
            </a:r>
          </a:p>
          <a:p>
            <a:pPr marL="285750" indent="-285750" algn="l" defTabSz="758825">
              <a:lnSpc>
                <a:spcPct val="90000"/>
              </a:lnSpc>
              <a:spcBef>
                <a:spcPts val="1200"/>
              </a:spcBef>
              <a:buFontTx/>
              <a:buChar char="•"/>
            </a:pPr>
            <a:r>
              <a:rPr lang="en-US" sz="2400" b="1" i="0" dirty="0">
                <a:solidFill>
                  <a:schemeClr val="tx1"/>
                </a:solidFill>
                <a:latin typeface="Garamond" panose="02020404030301010803" pitchFamily="18" charset="0"/>
              </a:rPr>
              <a:t>The U.S. must foster new processes that address conflicting energy objectives simultaneously </a:t>
            </a:r>
            <a:endParaRPr lang="en-US" sz="2400" b="1" i="0" dirty="0" smtClean="0">
              <a:solidFill>
                <a:schemeClr val="tx1"/>
              </a:solidFill>
              <a:latin typeface="Garamond" panose="02020404030301010803" pitchFamily="18" charset="0"/>
            </a:endParaRPr>
          </a:p>
        </p:txBody>
      </p:sp>
    </p:spTree>
    <p:extLst>
      <p:ext uri="{BB962C8B-B14F-4D97-AF65-F5344CB8AC3E}">
        <p14:creationId xmlns:p14="http://schemas.microsoft.com/office/powerpoint/2010/main" val="1214209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70628" y="146034"/>
            <a:ext cx="8810273" cy="693721"/>
          </a:xfrm>
        </p:spPr>
        <p:txBody>
          <a:bodyPr anchor="b"/>
          <a:lstStyle/>
          <a:p>
            <a:r>
              <a:rPr lang="en-US" dirty="0" smtClean="0"/>
              <a:t>Contact Information</a:t>
            </a:r>
            <a:endParaRPr lang="en-US" dirty="0"/>
          </a:p>
        </p:txBody>
      </p:sp>
      <p:pic>
        <p:nvPicPr>
          <p:cNvPr id="7" name="Picture 6"/>
          <p:cNvPicPr>
            <a:picLocks noChangeAspect="1" noChangeArrowheads="1"/>
          </p:cNvPicPr>
          <p:nvPr/>
        </p:nvPicPr>
        <p:blipFill>
          <a:blip r:embed="rId2" cstate="print"/>
          <a:srcRect/>
          <a:stretch>
            <a:fillRect/>
          </a:stretch>
        </p:blipFill>
        <p:spPr bwMode="auto">
          <a:xfrm>
            <a:off x="2030533" y="2792413"/>
            <a:ext cx="3273425" cy="2441575"/>
          </a:xfrm>
          <a:prstGeom prst="rect">
            <a:avLst/>
          </a:prstGeom>
          <a:noFill/>
          <a:ln w="38100">
            <a:noFill/>
            <a:miter lim="800000"/>
            <a:headEnd/>
            <a:tailEnd/>
          </a:ln>
          <a:effectLst>
            <a:outerShdw dist="89803" dir="2700000" algn="ctr" rotWithShape="0">
              <a:srgbClr val="969696"/>
            </a:outerShdw>
          </a:effectLst>
        </p:spPr>
      </p:pic>
      <p:sp>
        <p:nvSpPr>
          <p:cNvPr id="8" name="Rectangle 4"/>
          <p:cNvSpPr>
            <a:spLocks noChangeArrowheads="1"/>
          </p:cNvSpPr>
          <p:nvPr/>
        </p:nvSpPr>
        <p:spPr bwMode="auto">
          <a:xfrm>
            <a:off x="3667245" y="1331993"/>
            <a:ext cx="4785346" cy="1368934"/>
          </a:xfrm>
          <a:prstGeom prst="rect">
            <a:avLst/>
          </a:prstGeom>
          <a:gradFill flip="none" rotWithShape="1">
            <a:gsLst>
              <a:gs pos="0">
                <a:srgbClr val="98C93D">
                  <a:tint val="66000"/>
                  <a:satMod val="160000"/>
                </a:srgbClr>
              </a:gs>
              <a:gs pos="50000">
                <a:srgbClr val="98C93D">
                  <a:tint val="44500"/>
                  <a:satMod val="160000"/>
                </a:srgbClr>
              </a:gs>
              <a:gs pos="100000">
                <a:srgbClr val="98C93D">
                  <a:tint val="23500"/>
                  <a:satMod val="160000"/>
                </a:srgbClr>
              </a:gs>
            </a:gsLst>
            <a:lin ang="5400000" scaled="1"/>
            <a:tileRect/>
          </a:gradFill>
          <a:ln w="9525" algn="ctr">
            <a:noFill/>
            <a:miter lim="800000"/>
            <a:headEnd/>
            <a:tailEnd/>
          </a:ln>
        </p:spPr>
        <p:txBody>
          <a:bodyPr wrap="none" anchor="ctr"/>
          <a:lstStyle/>
          <a:p>
            <a:endParaRPr lang="en-US" sz="1800" i="0" dirty="0">
              <a:solidFill>
                <a:schemeClr val="tx1"/>
              </a:solidFill>
            </a:endParaRPr>
          </a:p>
        </p:txBody>
      </p:sp>
      <p:pic>
        <p:nvPicPr>
          <p:cNvPr id="9" name="Picture 8"/>
          <p:cNvPicPr>
            <a:picLocks noChangeAspect="1" noChangeArrowheads="1"/>
          </p:cNvPicPr>
          <p:nvPr/>
        </p:nvPicPr>
        <p:blipFill>
          <a:blip r:embed="rId3" cstate="print"/>
          <a:srcRect/>
          <a:stretch>
            <a:fillRect/>
          </a:stretch>
        </p:blipFill>
        <p:spPr bwMode="auto">
          <a:xfrm>
            <a:off x="6143745" y="2794000"/>
            <a:ext cx="3290888" cy="2439988"/>
          </a:xfrm>
          <a:prstGeom prst="rect">
            <a:avLst/>
          </a:prstGeom>
          <a:noFill/>
          <a:ln w="38100">
            <a:noFill/>
            <a:miter lim="800000"/>
            <a:headEnd/>
            <a:tailEnd/>
          </a:ln>
          <a:effectLst>
            <a:outerShdw dist="89803" dir="2700000" algn="ctr" rotWithShape="0">
              <a:srgbClr val="969696"/>
            </a:outerShdw>
          </a:effectLst>
        </p:spPr>
      </p:pic>
      <p:sp>
        <p:nvSpPr>
          <p:cNvPr id="11" name="Rectangle 10"/>
          <p:cNvSpPr>
            <a:spLocks noChangeArrowheads="1"/>
          </p:cNvSpPr>
          <p:nvPr/>
        </p:nvSpPr>
        <p:spPr bwMode="auto">
          <a:xfrm>
            <a:off x="5754808" y="5348288"/>
            <a:ext cx="4068762" cy="1093787"/>
          </a:xfrm>
          <a:prstGeom prst="rect">
            <a:avLst/>
          </a:prstGeom>
          <a:noFill/>
          <a:ln w="9525">
            <a:noFill/>
            <a:miter lim="800000"/>
            <a:headEnd/>
            <a:tailEnd/>
          </a:ln>
        </p:spPr>
        <p:txBody>
          <a:bodyPr anchor="ctr"/>
          <a:lstStyle/>
          <a:p>
            <a:pPr algn="ctr">
              <a:lnSpc>
                <a:spcPct val="90000"/>
              </a:lnSpc>
            </a:pPr>
            <a:r>
              <a:rPr lang="en-US" sz="2400" b="1" dirty="0">
                <a:solidFill>
                  <a:schemeClr val="accent6">
                    <a:lumMod val="50000"/>
                  </a:schemeClr>
                </a:solidFill>
                <a:latin typeface="Garamond" panose="02020404030301010803" pitchFamily="18" charset="0"/>
              </a:rPr>
              <a:t>Office of Fossil Energy</a:t>
            </a:r>
            <a:r>
              <a:rPr lang="en-US" sz="2000" b="1" i="0" dirty="0">
                <a:solidFill>
                  <a:srgbClr val="FE9B03"/>
                </a:solidFill>
                <a:latin typeface="Garamond" panose="02020404030301010803" pitchFamily="18" charset="0"/>
              </a:rPr>
              <a:t/>
            </a:r>
            <a:br>
              <a:rPr lang="en-US" sz="2000" b="1" i="0" dirty="0">
                <a:solidFill>
                  <a:srgbClr val="FE9B03"/>
                </a:solidFill>
                <a:latin typeface="Garamond" panose="02020404030301010803" pitchFamily="18" charset="0"/>
              </a:rPr>
            </a:br>
            <a:r>
              <a:rPr lang="en-US" sz="2000" b="1" i="0" dirty="0">
                <a:solidFill>
                  <a:srgbClr val="000000"/>
                </a:solidFill>
                <a:latin typeface="Garamond" panose="02020404030301010803" pitchFamily="18" charset="0"/>
                <a:hlinkClick r:id="rId4"/>
              </a:rPr>
              <a:t>www.fe.doe.gov</a:t>
            </a:r>
            <a:endParaRPr lang="en-US" sz="2000" b="1" i="0" dirty="0">
              <a:solidFill>
                <a:srgbClr val="000000"/>
              </a:solidFill>
              <a:latin typeface="Garamond" panose="02020404030301010803" pitchFamily="18" charset="0"/>
            </a:endParaRPr>
          </a:p>
        </p:txBody>
      </p:sp>
      <p:sp>
        <p:nvSpPr>
          <p:cNvPr id="12" name="Text Box 9"/>
          <p:cNvSpPr txBox="1">
            <a:spLocks noChangeArrowheads="1"/>
          </p:cNvSpPr>
          <p:nvPr/>
        </p:nvSpPr>
        <p:spPr bwMode="auto">
          <a:xfrm>
            <a:off x="3667245" y="1331993"/>
            <a:ext cx="4785346" cy="1261884"/>
          </a:xfrm>
          <a:prstGeom prst="rect">
            <a:avLst/>
          </a:prstGeom>
          <a:noFill/>
          <a:ln w="9525">
            <a:noFill/>
            <a:miter lim="800000"/>
            <a:headEnd/>
            <a:tailEnd/>
          </a:ln>
        </p:spPr>
        <p:txBody>
          <a:bodyPr wrap="square">
            <a:spAutoFit/>
          </a:bodyPr>
          <a:lstStyle/>
          <a:p>
            <a:pPr eaLnBrk="0" hangingPunct="0"/>
            <a:r>
              <a:rPr lang="en-US" sz="1900" b="1" dirty="0">
                <a:solidFill>
                  <a:schemeClr val="accent6">
                    <a:lumMod val="50000"/>
                  </a:schemeClr>
                </a:solidFill>
                <a:latin typeface="Garamond" panose="02020404030301010803" pitchFamily="18" charset="0"/>
              </a:rPr>
              <a:t>Robert R. </a:t>
            </a:r>
            <a:r>
              <a:rPr lang="en-US" sz="1900" b="1" dirty="0" smtClean="0">
                <a:solidFill>
                  <a:schemeClr val="accent6">
                    <a:lumMod val="50000"/>
                  </a:schemeClr>
                </a:solidFill>
                <a:latin typeface="Garamond" panose="02020404030301010803" pitchFamily="18" charset="0"/>
              </a:rPr>
              <a:t>Romanosky, Ph.D.</a:t>
            </a:r>
          </a:p>
          <a:p>
            <a:pPr eaLnBrk="0" hangingPunct="0"/>
            <a:r>
              <a:rPr lang="en-US" sz="1900" b="1" dirty="0" smtClean="0">
                <a:solidFill>
                  <a:schemeClr val="accent6">
                    <a:lumMod val="50000"/>
                  </a:schemeClr>
                </a:solidFill>
                <a:latin typeface="Garamond" panose="02020404030301010803" pitchFamily="18" charset="0"/>
              </a:rPr>
              <a:t>Crosscutting Research Technology Manager</a:t>
            </a:r>
            <a:endParaRPr lang="en-US" sz="1900" b="1" dirty="0">
              <a:solidFill>
                <a:schemeClr val="accent6">
                  <a:lumMod val="50000"/>
                </a:schemeClr>
              </a:solidFill>
              <a:latin typeface="Garamond" panose="02020404030301010803" pitchFamily="18" charset="0"/>
            </a:endParaRPr>
          </a:p>
          <a:p>
            <a:pPr eaLnBrk="0" hangingPunct="0"/>
            <a:r>
              <a:rPr lang="en-US" sz="1900" b="1" i="0" dirty="0">
                <a:solidFill>
                  <a:schemeClr val="accent6">
                    <a:lumMod val="50000"/>
                  </a:schemeClr>
                </a:solidFill>
                <a:latin typeface="Garamond" panose="02020404030301010803" pitchFamily="18" charset="0"/>
              </a:rPr>
              <a:t>304-285-4721</a:t>
            </a:r>
          </a:p>
          <a:p>
            <a:pPr eaLnBrk="0" hangingPunct="0"/>
            <a:r>
              <a:rPr lang="en-US" sz="1900" b="1" i="0" dirty="0">
                <a:solidFill>
                  <a:schemeClr val="tx2"/>
                </a:solidFill>
                <a:latin typeface="Garamond" panose="02020404030301010803" pitchFamily="18" charset="0"/>
                <a:hlinkClick r:id="rId5"/>
              </a:rPr>
              <a:t>Robert.romanosky@netl.doe.gov</a:t>
            </a:r>
            <a:endParaRPr lang="en-US" sz="1900" b="1" i="0" dirty="0">
              <a:solidFill>
                <a:schemeClr val="tx2"/>
              </a:solidFill>
              <a:latin typeface="Garamond" panose="02020404030301010803" pitchFamily="18" charset="0"/>
            </a:endParaRPr>
          </a:p>
        </p:txBody>
      </p:sp>
      <p:sp>
        <p:nvSpPr>
          <p:cNvPr id="13" name="Rectangle 12"/>
          <p:cNvSpPr>
            <a:spLocks noChangeArrowheads="1"/>
          </p:cNvSpPr>
          <p:nvPr/>
        </p:nvSpPr>
        <p:spPr bwMode="auto">
          <a:xfrm>
            <a:off x="2353815" y="5130800"/>
            <a:ext cx="2895600" cy="1300163"/>
          </a:xfrm>
          <a:prstGeom prst="rect">
            <a:avLst/>
          </a:prstGeom>
          <a:noFill/>
          <a:ln w="9525">
            <a:noFill/>
            <a:miter lim="800000"/>
            <a:headEnd/>
            <a:tailEnd/>
          </a:ln>
        </p:spPr>
        <p:txBody>
          <a:bodyPr anchor="ctr"/>
          <a:lstStyle/>
          <a:p>
            <a:pPr algn="ctr">
              <a:lnSpc>
                <a:spcPct val="90000"/>
              </a:lnSpc>
            </a:pPr>
            <a:r>
              <a:rPr lang="en-US" sz="2400" b="1" dirty="0">
                <a:solidFill>
                  <a:schemeClr val="accent6">
                    <a:lumMod val="50000"/>
                  </a:schemeClr>
                </a:solidFill>
                <a:latin typeface="Garamond" panose="02020404030301010803" pitchFamily="18" charset="0"/>
              </a:rPr>
              <a:t>NETL</a:t>
            </a:r>
            <a:r>
              <a:rPr lang="en-US" sz="2000" b="1" dirty="0">
                <a:solidFill>
                  <a:srgbClr val="000099"/>
                </a:solidFill>
                <a:latin typeface="Garamond" panose="02020404030301010803" pitchFamily="18" charset="0"/>
              </a:rPr>
              <a:t/>
            </a:r>
            <a:br>
              <a:rPr lang="en-US" sz="2000" b="1" dirty="0">
                <a:solidFill>
                  <a:srgbClr val="000099"/>
                </a:solidFill>
                <a:latin typeface="Garamond" panose="02020404030301010803" pitchFamily="18" charset="0"/>
              </a:rPr>
            </a:br>
            <a:r>
              <a:rPr lang="en-US" sz="2000" b="1" i="0" dirty="0">
                <a:solidFill>
                  <a:srgbClr val="000000"/>
                </a:solidFill>
                <a:latin typeface="Garamond" panose="02020404030301010803" pitchFamily="18" charset="0"/>
                <a:hlinkClick r:id="rId6"/>
              </a:rPr>
              <a:t>www.netl.doe.gov</a:t>
            </a:r>
            <a:endParaRPr lang="en-US" sz="2000" b="1" i="0" dirty="0">
              <a:solidFill>
                <a:srgbClr val="FE9B03"/>
              </a:solidFill>
              <a:latin typeface="Garamond" panose="02020404030301010803" pitchFamily="18" charset="0"/>
            </a:endParaRPr>
          </a:p>
        </p:txBody>
      </p:sp>
    </p:spTree>
    <p:extLst>
      <p:ext uri="{BB962C8B-B14F-4D97-AF65-F5344CB8AC3E}">
        <p14:creationId xmlns:p14="http://schemas.microsoft.com/office/powerpoint/2010/main" val="3259484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97587" y="4819830"/>
            <a:ext cx="8520680" cy="1499562"/>
            <a:chOff x="1128" y="3156994"/>
            <a:chExt cx="9092518" cy="1600200"/>
          </a:xfrm>
        </p:grpSpPr>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 y="3156994"/>
              <a:ext cx="2286000" cy="1600200"/>
            </a:xfrm>
            <a:prstGeom prst="rect">
              <a:avLst/>
            </a:prstGeom>
            <a:ln w="34925" cap="sq">
              <a:solidFill>
                <a:schemeClr val="bg1">
                  <a:lumMod val="75000"/>
                </a:schemeClr>
              </a:solidFill>
              <a:prstDash val="solid"/>
              <a:miter lim="800000"/>
            </a:ln>
            <a:effectLst/>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69967" y="3156994"/>
              <a:ext cx="2286000" cy="1600200"/>
            </a:xfrm>
            <a:prstGeom prst="rect">
              <a:avLst/>
            </a:prstGeom>
            <a:ln w="34925" cap="sq">
              <a:solidFill>
                <a:schemeClr val="bg1">
                  <a:lumMod val="75000"/>
                </a:schemeClr>
              </a:solidFill>
              <a:prstDash val="solid"/>
              <a:miter lim="800000"/>
            </a:ln>
            <a:effectLst/>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38806" y="3156994"/>
              <a:ext cx="2286000" cy="1600200"/>
            </a:xfrm>
            <a:prstGeom prst="rect">
              <a:avLst/>
            </a:prstGeom>
            <a:ln w="34925" cap="sq">
              <a:solidFill>
                <a:schemeClr val="bg1">
                  <a:lumMod val="75000"/>
                </a:schemeClr>
              </a:solidFill>
              <a:prstDash val="solid"/>
              <a:miter lim="800000"/>
            </a:ln>
            <a:effectLst/>
          </p:spPr>
        </p:pic>
        <p:pic>
          <p:nvPicPr>
            <p:cNvPr id="12" name="Picture 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07646" y="3156994"/>
              <a:ext cx="2286000" cy="1600200"/>
            </a:xfrm>
            <a:prstGeom prst="rect">
              <a:avLst/>
            </a:prstGeom>
            <a:ln w="34925" cap="sq">
              <a:solidFill>
                <a:schemeClr val="bg1">
                  <a:lumMod val="75000"/>
                </a:schemeClr>
              </a:solidFill>
              <a:prstDash val="solid"/>
              <a:miter lim="800000"/>
            </a:ln>
            <a:effectLst/>
          </p:spPr>
        </p:pic>
      </p:grpSp>
      <p:sp>
        <p:nvSpPr>
          <p:cNvPr id="3" name="Title 2"/>
          <p:cNvSpPr>
            <a:spLocks noGrp="1"/>
          </p:cNvSpPr>
          <p:nvPr>
            <p:ph type="ctrTitle"/>
          </p:nvPr>
        </p:nvSpPr>
        <p:spPr>
          <a:xfrm>
            <a:off x="647060" y="1367823"/>
            <a:ext cx="7567352" cy="1326622"/>
          </a:xfrm>
        </p:spPr>
        <p:txBody>
          <a:bodyPr>
            <a:noAutofit/>
          </a:bodyPr>
          <a:lstStyle/>
          <a:p>
            <a:r>
              <a:rPr lang="en-US" sz="4200" dirty="0"/>
              <a:t>Solutions for </a:t>
            </a:r>
            <a:r>
              <a:rPr lang="en-US" sz="4200" dirty="0" smtClean="0"/>
              <a:t>Today</a:t>
            </a:r>
            <a:br>
              <a:rPr lang="en-US" sz="4200" dirty="0" smtClean="0"/>
            </a:br>
            <a:r>
              <a:rPr lang="en-US" sz="4200" dirty="0" smtClean="0"/>
              <a:t>Options </a:t>
            </a:r>
            <a:r>
              <a:rPr lang="en-US" sz="4200" dirty="0"/>
              <a:t>for Tomorrow</a:t>
            </a:r>
            <a:endParaRPr lang="en-US" sz="4200" dirty="0">
              <a:latin typeface="Century Gothic" charset="0"/>
              <a:ea typeface="Century Gothic" charset="0"/>
              <a:cs typeface="Century Gothic" charset="0"/>
            </a:endParaRPr>
          </a:p>
        </p:txBody>
      </p:sp>
      <p:sp>
        <p:nvSpPr>
          <p:cNvPr id="2" name="Subtitle 1"/>
          <p:cNvSpPr>
            <a:spLocks noGrp="1"/>
          </p:cNvSpPr>
          <p:nvPr>
            <p:ph type="subTitle" idx="1"/>
          </p:nvPr>
        </p:nvSpPr>
        <p:spPr/>
        <p:txBody>
          <a:bodyPr/>
          <a:lstStyle/>
          <a:p>
            <a:pPr>
              <a:spcBef>
                <a:spcPts val="0"/>
              </a:spcBef>
            </a:pPr>
            <a:r>
              <a:rPr lang="en-US" dirty="0"/>
              <a:t>For More Information, Contact NETL</a:t>
            </a:r>
          </a:p>
          <a:p>
            <a:pPr>
              <a:spcBef>
                <a:spcPts val="0"/>
              </a:spcBef>
            </a:pPr>
            <a:r>
              <a:rPr lang="en-US" dirty="0" err="1" smtClean="0"/>
              <a:t>www.netl.doe.gov</a:t>
            </a:r>
            <a:endParaRPr lang="en-US" dirty="0"/>
          </a:p>
        </p:txBody>
      </p:sp>
      <p:pic>
        <p:nvPicPr>
          <p:cNvPr id="4" name="Picture 6" descr="https://upload.wikimedia.org/wikipedia/commons/thumb/c/ca/LinkedIn_logo_initials.png/768px-LinkedIn_logo_initials.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490127" y="3801458"/>
            <a:ext cx="436801" cy="4368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ttps://www.facebookbrand.com/img/fb-art.jp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297221" y="3801458"/>
            <a:ext cx="436801" cy="436801"/>
          </a:xfrm>
          <a:prstGeom prst="roundRect">
            <a:avLst>
              <a:gd name="adj" fmla="val 6829"/>
            </a:avLst>
          </a:prstGeom>
          <a:noFill/>
          <a:extLst>
            <a:ext uri="{909E8E84-426E-40DD-AFC4-6F175D3DCCD1}">
              <a14:hiddenFill xmlns:a14="http://schemas.microsoft.com/office/drawing/2010/main">
                <a:solidFill>
                  <a:srgbClr val="FFFFFF"/>
                </a:solidFill>
              </a14:hiddenFill>
            </a:ext>
          </a:extLst>
        </p:spPr>
      </p:pic>
      <p:pic>
        <p:nvPicPr>
          <p:cNvPr id="6" name="Picture 10" descr="http://robust-marketing.com/IPRO/wp-content/uploads/2014/10/Twitter-logo2.png"/>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l="1979" t="2479" r="2969" b="2902"/>
          <a:stretch/>
        </p:blipFill>
        <p:spPr bwMode="auto">
          <a:xfrm>
            <a:off x="3902780" y="3801458"/>
            <a:ext cx="438804" cy="4368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http://bauwowworld.com/bauwow/css/youtube-icon.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5075471" y="3801458"/>
            <a:ext cx="436801" cy="436801"/>
          </a:xfrm>
          <a:prstGeom prst="roundRect">
            <a:avLst>
              <a:gd name="adj" fmla="val 4338"/>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303813" y="22858"/>
            <a:ext cx="7636737" cy="1344965"/>
            <a:chOff x="18288" y="1032133"/>
            <a:chExt cx="9092518" cy="1601354"/>
          </a:xfrm>
        </p:grpSpPr>
        <p:pic>
          <p:nvPicPr>
            <p:cNvPr id="14" name="Picture 13"/>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8288" y="1033287"/>
              <a:ext cx="2286000" cy="1600200"/>
            </a:xfrm>
            <a:prstGeom prst="rect">
              <a:avLst/>
            </a:prstGeom>
            <a:ln w="34925" cap="sq">
              <a:solidFill>
                <a:schemeClr val="bg1">
                  <a:lumMod val="75000"/>
                </a:schemeClr>
              </a:solidFill>
              <a:prstDash val="solid"/>
              <a:miter lim="800000"/>
            </a:ln>
            <a:effectLst/>
          </p:spPr>
        </p:pic>
        <p:pic>
          <p:nvPicPr>
            <p:cNvPr id="15" name="Picture 14"/>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2287127" y="1032133"/>
              <a:ext cx="2286000" cy="1601354"/>
            </a:xfrm>
            <a:prstGeom prst="rect">
              <a:avLst/>
            </a:prstGeom>
            <a:ln w="34925" cap="sq">
              <a:solidFill>
                <a:schemeClr val="bg1">
                  <a:lumMod val="75000"/>
                </a:schemeClr>
              </a:solidFill>
              <a:prstDash val="solid"/>
              <a:miter lim="800000"/>
            </a:ln>
            <a:effectLst/>
          </p:spPr>
        </p:pic>
        <p:pic>
          <p:nvPicPr>
            <p:cNvPr id="16" name="Picture 15"/>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555966" y="1033287"/>
              <a:ext cx="2286000" cy="1600200"/>
            </a:xfrm>
            <a:prstGeom prst="rect">
              <a:avLst/>
            </a:prstGeom>
            <a:ln w="34925" cap="sq">
              <a:solidFill>
                <a:schemeClr val="bg1">
                  <a:lumMod val="75000"/>
                </a:schemeClr>
              </a:solidFill>
              <a:prstDash val="solid"/>
              <a:miter lim="800000"/>
            </a:ln>
            <a:effectLst/>
          </p:spPr>
        </p:pic>
        <p:pic>
          <p:nvPicPr>
            <p:cNvPr id="17" name="Picture 16"/>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824806" y="1033287"/>
              <a:ext cx="2286000" cy="1600200"/>
            </a:xfrm>
            <a:prstGeom prst="rect">
              <a:avLst/>
            </a:prstGeom>
            <a:ln w="34925" cap="sq">
              <a:solidFill>
                <a:schemeClr val="bg1">
                  <a:lumMod val="75000"/>
                </a:schemeClr>
              </a:solidFill>
              <a:prstDash val="solid"/>
              <a:miter lim="800000"/>
            </a:ln>
            <a:effectLst/>
          </p:spPr>
        </p:pic>
      </p:grpSp>
    </p:spTree>
    <p:extLst>
      <p:ext uri="{BB962C8B-B14F-4D97-AF65-F5344CB8AC3E}">
        <p14:creationId xmlns:p14="http://schemas.microsoft.com/office/powerpoint/2010/main" val="15984010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220269"/>
            <a:ext cx="12192000" cy="5077894"/>
            <a:chOff x="0" y="1143168"/>
            <a:chExt cx="9144000" cy="5305257"/>
          </a:xfrm>
        </p:grpSpPr>
        <p:sp>
          <p:nvSpPr>
            <p:cNvPr id="5" name="Rectangle 4"/>
            <p:cNvSpPr/>
            <p:nvPr/>
          </p:nvSpPr>
          <p:spPr>
            <a:xfrm>
              <a:off x="0" y="1152393"/>
              <a:ext cx="9144000" cy="5296032"/>
            </a:xfrm>
            <a:prstGeom prst="rect">
              <a:avLst/>
            </a:pr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1143168"/>
              <a:ext cx="9144000" cy="5303128"/>
            </a:xfrm>
            <a:prstGeom prst="rect">
              <a:avLst/>
            </a:prstGeom>
            <a:gradFill>
              <a:gsLst>
                <a:gs pos="16500">
                  <a:srgbClr val="FFFFFF"/>
                </a:gs>
                <a:gs pos="0">
                  <a:schemeClr val="bg1">
                    <a:alpha val="39000"/>
                  </a:schemeClr>
                </a:gs>
                <a:gs pos="84000">
                  <a:schemeClr val="bg1"/>
                </a:gs>
                <a:gs pos="100000">
                  <a:schemeClr val="bg1">
                    <a:alpha val="39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itle 2"/>
          <p:cNvSpPr>
            <a:spLocks noGrp="1"/>
          </p:cNvSpPr>
          <p:nvPr>
            <p:ph type="ctrTitle"/>
          </p:nvPr>
        </p:nvSpPr>
        <p:spPr>
          <a:xfrm>
            <a:off x="214645" y="178007"/>
            <a:ext cx="8810273" cy="804851"/>
          </a:xfrm>
        </p:spPr>
        <p:txBody>
          <a:bodyPr anchor="b"/>
          <a:lstStyle/>
          <a:p>
            <a:r>
              <a:rPr lang="en-US" dirty="0"/>
              <a:t>“All of the Above” Energy Future</a:t>
            </a:r>
          </a:p>
        </p:txBody>
      </p:sp>
      <p:sp>
        <p:nvSpPr>
          <p:cNvPr id="8" name="Hexagon 7"/>
          <p:cNvSpPr>
            <a:spLocks/>
          </p:cNvSpPr>
          <p:nvPr/>
        </p:nvSpPr>
        <p:spPr>
          <a:xfrm>
            <a:off x="9359011" y="5021498"/>
            <a:ext cx="1635719" cy="1205266"/>
          </a:xfrm>
          <a:prstGeom prst="hexagon">
            <a:avLst/>
          </a:prstGeom>
          <a:blipFill>
            <a:blip r:embed="rId3"/>
            <a:stretch>
              <a:fillRect/>
            </a:stretch>
          </a:blipFill>
          <a:ln w="22225">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rIns="0" bIns="0" rtlCol="0" anchor="b" anchorCtr="0"/>
          <a:lstStyle/>
          <a:p>
            <a:pPr algn="ctr"/>
            <a:r>
              <a:rPr lang="en-US" sz="1400" b="1" cap="all" dirty="0">
                <a:solidFill>
                  <a:schemeClr val="accent4"/>
                </a:solidFill>
                <a:effectLst>
                  <a:outerShdw blurRad="38100" dist="38100" dir="2700000" algn="tl">
                    <a:srgbClr val="000000">
                      <a:alpha val="43137"/>
                    </a:srgbClr>
                  </a:outerShdw>
                </a:effectLst>
              </a:rPr>
              <a:t>Natural Gas</a:t>
            </a:r>
          </a:p>
        </p:txBody>
      </p:sp>
      <p:sp>
        <p:nvSpPr>
          <p:cNvPr id="9" name="Hexagon 8"/>
          <p:cNvSpPr>
            <a:spLocks/>
          </p:cNvSpPr>
          <p:nvPr/>
        </p:nvSpPr>
        <p:spPr>
          <a:xfrm>
            <a:off x="9948670" y="3779028"/>
            <a:ext cx="1635719" cy="1205266"/>
          </a:xfrm>
          <a:prstGeom prst="hexagon">
            <a:avLst/>
          </a:prstGeom>
          <a:blipFill>
            <a:blip r:embed="rId4"/>
            <a:stretch>
              <a:fillRect/>
            </a:stretch>
          </a:blipFill>
          <a:ln w="22225">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rIns="0" bIns="0" rtlCol="0" anchor="b" anchorCtr="0"/>
          <a:lstStyle/>
          <a:p>
            <a:pPr algn="ctr"/>
            <a:r>
              <a:rPr lang="en-US" sz="1400" b="1" cap="all" dirty="0">
                <a:solidFill>
                  <a:schemeClr val="accent4"/>
                </a:solidFill>
                <a:effectLst>
                  <a:outerShdw blurRad="38100" dist="38100" dir="2700000" algn="tl">
                    <a:srgbClr val="000000">
                      <a:alpha val="43137"/>
                    </a:srgbClr>
                  </a:outerShdw>
                </a:effectLst>
              </a:rPr>
              <a:t>Wind</a:t>
            </a:r>
          </a:p>
        </p:txBody>
      </p:sp>
      <p:sp>
        <p:nvSpPr>
          <p:cNvPr id="10" name="Hexagon 9"/>
          <p:cNvSpPr>
            <a:spLocks/>
          </p:cNvSpPr>
          <p:nvPr/>
        </p:nvSpPr>
        <p:spPr>
          <a:xfrm>
            <a:off x="9947198" y="2536558"/>
            <a:ext cx="1635719" cy="1205266"/>
          </a:xfrm>
          <a:prstGeom prst="hexagon">
            <a:avLst/>
          </a:prstGeom>
          <a:blipFill dpi="0" rotWithShape="1">
            <a:blip r:embed="rId5" cstate="screen">
              <a:extLst>
                <a:ext uri="{28A0092B-C50C-407E-A947-70E740481C1C}">
                  <a14:useLocalDpi xmlns:a14="http://schemas.microsoft.com/office/drawing/2010/main"/>
                </a:ext>
              </a:extLst>
            </a:blip>
            <a:srcRect/>
            <a:stretch>
              <a:fillRect/>
            </a:stretch>
          </a:blipFill>
          <a:ln w="22225">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rIns="0" bIns="0" rtlCol="0" anchor="b" anchorCtr="0"/>
          <a:lstStyle/>
          <a:p>
            <a:pPr algn="ctr"/>
            <a:r>
              <a:rPr lang="en-US" sz="1400" b="1" cap="all" dirty="0">
                <a:solidFill>
                  <a:schemeClr val="accent4"/>
                </a:solidFill>
                <a:effectLst>
                  <a:outerShdw blurRad="38100" dist="38100" dir="2700000" algn="tl">
                    <a:srgbClr val="000000">
                      <a:alpha val="43137"/>
                    </a:srgbClr>
                  </a:outerShdw>
                </a:effectLst>
              </a:rPr>
              <a:t>Biofuels</a:t>
            </a:r>
          </a:p>
        </p:txBody>
      </p:sp>
      <p:sp>
        <p:nvSpPr>
          <p:cNvPr id="11" name="Hexagon 10"/>
          <p:cNvSpPr>
            <a:spLocks/>
          </p:cNvSpPr>
          <p:nvPr/>
        </p:nvSpPr>
        <p:spPr>
          <a:xfrm>
            <a:off x="9359011" y="1294089"/>
            <a:ext cx="1635719" cy="1205266"/>
          </a:xfrm>
          <a:prstGeom prst="hexagon">
            <a:avLst/>
          </a:prstGeom>
          <a:blipFill>
            <a:blip r:embed="rId6"/>
            <a:stretch>
              <a:fillRect/>
            </a:stretch>
          </a:blipFill>
          <a:ln w="22225">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rIns="0" bIns="0" rtlCol="0" anchor="b" anchorCtr="0"/>
          <a:lstStyle/>
          <a:p>
            <a:pPr algn="ctr"/>
            <a:r>
              <a:rPr lang="en-US" sz="1400" b="1" cap="all" dirty="0">
                <a:solidFill>
                  <a:schemeClr val="accent4"/>
                </a:solidFill>
                <a:effectLst>
                  <a:outerShdw blurRad="38100" dist="38100" dir="2700000" algn="tl">
                    <a:srgbClr val="000000">
                      <a:alpha val="43137"/>
                    </a:srgbClr>
                  </a:outerShdw>
                </a:effectLst>
              </a:rPr>
              <a:t>Solar</a:t>
            </a:r>
          </a:p>
        </p:txBody>
      </p:sp>
      <p:sp>
        <p:nvSpPr>
          <p:cNvPr id="12" name="Hexagon 11"/>
          <p:cNvSpPr>
            <a:spLocks/>
          </p:cNvSpPr>
          <p:nvPr/>
        </p:nvSpPr>
        <p:spPr>
          <a:xfrm>
            <a:off x="1129919" y="4984294"/>
            <a:ext cx="1635719" cy="1205266"/>
          </a:xfrm>
          <a:prstGeom prst="hexagon">
            <a:avLst/>
          </a:prstGeom>
          <a:blipFill>
            <a:blip r:embed="rId7"/>
            <a:stretch>
              <a:fillRect/>
            </a:stretch>
          </a:blipFill>
          <a:ln w="22225">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rIns="0" bIns="0" rtlCol="0" anchor="b" anchorCtr="0"/>
          <a:lstStyle/>
          <a:p>
            <a:pPr algn="ctr"/>
            <a:r>
              <a:rPr lang="en-US" sz="1400" b="1" cap="all" dirty="0">
                <a:solidFill>
                  <a:schemeClr val="accent4"/>
                </a:solidFill>
                <a:effectLst>
                  <a:outerShdw blurRad="38100" dist="38100" dir="2700000" algn="tl">
                    <a:srgbClr val="000000">
                      <a:alpha val="43137"/>
                    </a:srgbClr>
                  </a:outerShdw>
                </a:effectLst>
              </a:rPr>
              <a:t>Oil</a:t>
            </a:r>
          </a:p>
        </p:txBody>
      </p:sp>
      <p:sp>
        <p:nvSpPr>
          <p:cNvPr id="13" name="Hexagon 12"/>
          <p:cNvSpPr>
            <a:spLocks/>
          </p:cNvSpPr>
          <p:nvPr/>
        </p:nvSpPr>
        <p:spPr>
          <a:xfrm>
            <a:off x="525006" y="3741824"/>
            <a:ext cx="1635719" cy="1205266"/>
          </a:xfrm>
          <a:prstGeom prst="hexagon">
            <a:avLst/>
          </a:prstGeom>
          <a:blipFill>
            <a:blip r:embed="rId8"/>
            <a:stretch>
              <a:fillRect/>
            </a:stretch>
          </a:blipFill>
          <a:ln w="22225">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rIns="0" bIns="0" rtlCol="0" anchor="b" anchorCtr="0"/>
          <a:lstStyle/>
          <a:p>
            <a:pPr algn="ctr"/>
            <a:r>
              <a:rPr lang="en-US" sz="1400" b="1" cap="all" dirty="0">
                <a:solidFill>
                  <a:schemeClr val="accent4"/>
                </a:solidFill>
                <a:effectLst>
                  <a:outerShdw blurRad="38100" dist="38100" dir="2700000" algn="tl">
                    <a:srgbClr val="000000">
                      <a:alpha val="43137"/>
                    </a:srgbClr>
                  </a:outerShdw>
                </a:effectLst>
              </a:rPr>
              <a:t>Nuclear</a:t>
            </a:r>
          </a:p>
        </p:txBody>
      </p:sp>
      <p:sp>
        <p:nvSpPr>
          <p:cNvPr id="14" name="Hexagon 13"/>
          <p:cNvSpPr>
            <a:spLocks/>
          </p:cNvSpPr>
          <p:nvPr/>
        </p:nvSpPr>
        <p:spPr>
          <a:xfrm>
            <a:off x="525006" y="2499354"/>
            <a:ext cx="1635719" cy="1205266"/>
          </a:xfrm>
          <a:prstGeom prst="hexagon">
            <a:avLst/>
          </a:prstGeom>
          <a:blipFill>
            <a:blip r:embed="rId9"/>
            <a:stretch>
              <a:fillRect/>
            </a:stretch>
          </a:blipFill>
          <a:ln w="22225">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rIns="0" bIns="0" rtlCol="0" anchor="b" anchorCtr="0"/>
          <a:lstStyle/>
          <a:p>
            <a:pPr algn="ctr"/>
            <a:r>
              <a:rPr lang="en-US" sz="1400" b="1" cap="all" dirty="0">
                <a:solidFill>
                  <a:schemeClr val="accent4"/>
                </a:solidFill>
                <a:effectLst>
                  <a:outerShdw blurRad="38100" dist="38100" dir="2700000" algn="tl">
                    <a:srgbClr val="000000">
                      <a:alpha val="43137"/>
                    </a:srgbClr>
                  </a:outerShdw>
                </a:effectLst>
              </a:rPr>
              <a:t>Clean Coal</a:t>
            </a:r>
          </a:p>
        </p:txBody>
      </p:sp>
      <p:sp>
        <p:nvSpPr>
          <p:cNvPr id="15" name="Hexagon 14"/>
          <p:cNvSpPr>
            <a:spLocks/>
          </p:cNvSpPr>
          <p:nvPr/>
        </p:nvSpPr>
        <p:spPr>
          <a:xfrm>
            <a:off x="1129919" y="1256885"/>
            <a:ext cx="1635719" cy="1205266"/>
          </a:xfrm>
          <a:prstGeom prst="hexagon">
            <a:avLst/>
          </a:prstGeom>
          <a:blipFill>
            <a:blip r:embed="rId10"/>
            <a:stretch>
              <a:fillRect/>
            </a:stretch>
          </a:blipFill>
          <a:ln w="22225">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rIns="0" bIns="0" rtlCol="0" anchor="b" anchorCtr="0"/>
          <a:lstStyle/>
          <a:p>
            <a:pPr algn="ctr"/>
            <a:r>
              <a:rPr lang="en-US" sz="1400" b="1" cap="all" dirty="0">
                <a:solidFill>
                  <a:schemeClr val="accent4"/>
                </a:solidFill>
                <a:effectLst>
                  <a:outerShdw blurRad="38100" dist="38100" dir="2700000" algn="tl">
                    <a:srgbClr val="000000">
                      <a:alpha val="43137"/>
                    </a:srgbClr>
                  </a:outerShdw>
                </a:effectLst>
              </a:rPr>
              <a:t>Fuel Efficiency</a:t>
            </a:r>
          </a:p>
        </p:txBody>
      </p:sp>
      <p:sp>
        <p:nvSpPr>
          <p:cNvPr id="16" name="Rectangle 15"/>
          <p:cNvSpPr/>
          <p:nvPr/>
        </p:nvSpPr>
        <p:spPr>
          <a:xfrm>
            <a:off x="3445584" y="2708488"/>
            <a:ext cx="5300832" cy="2116930"/>
          </a:xfrm>
          <a:prstGeom prst="rect">
            <a:avLst/>
          </a:prstGeom>
        </p:spPr>
        <p:txBody>
          <a:bodyPr wrap="square" lIns="91440" anchor="ctr" anchorCtr="1">
            <a:noAutofit/>
          </a:bodyPr>
          <a:lstStyle/>
          <a:p>
            <a:pPr marL="0" lvl="1" algn="ctr">
              <a:spcBef>
                <a:spcPts val="3000"/>
              </a:spcBef>
            </a:pPr>
            <a:r>
              <a:rPr lang="en-US" sz="2000" b="1" i="1" dirty="0">
                <a:solidFill>
                  <a:schemeClr val="accent2">
                    <a:lumMod val="75000"/>
                  </a:schemeClr>
                </a:solidFill>
                <a:effectLst>
                  <a:glow rad="101600">
                    <a:schemeClr val="bg1">
                      <a:alpha val="40000"/>
                    </a:schemeClr>
                  </a:glow>
                </a:effectLst>
                <a:latin typeface="Georgia" panose="02040502050405020303" pitchFamily="18" charset="0"/>
              </a:rPr>
              <a:t>Carbon Capture &amp; Storage</a:t>
            </a:r>
          </a:p>
          <a:p>
            <a:pPr marL="0" lvl="1" algn="ctr">
              <a:spcBef>
                <a:spcPts val="3000"/>
              </a:spcBef>
            </a:pPr>
            <a:r>
              <a:rPr lang="en-US" sz="2000" b="1" i="1" dirty="0">
                <a:solidFill>
                  <a:schemeClr val="accent2">
                    <a:lumMod val="75000"/>
                  </a:schemeClr>
                </a:solidFill>
                <a:effectLst>
                  <a:glow rad="101600">
                    <a:schemeClr val="bg1">
                      <a:alpha val="40000"/>
                    </a:schemeClr>
                  </a:glow>
                </a:effectLst>
                <a:latin typeface="Georgia" panose="02040502050405020303" pitchFamily="18" charset="0"/>
              </a:rPr>
              <a:t>Safe &amp; Responsible Domestic                 Oil &amp; Gas Production</a:t>
            </a:r>
          </a:p>
          <a:p>
            <a:pPr marL="0" lvl="1" algn="ctr">
              <a:spcBef>
                <a:spcPts val="3000"/>
              </a:spcBef>
            </a:pPr>
            <a:r>
              <a:rPr lang="en-US" sz="2000" b="1" i="1" dirty="0">
                <a:solidFill>
                  <a:schemeClr val="accent2">
                    <a:lumMod val="75000"/>
                  </a:schemeClr>
                </a:solidFill>
                <a:effectLst>
                  <a:glow rad="101600">
                    <a:schemeClr val="bg1">
                      <a:alpha val="40000"/>
                    </a:schemeClr>
                  </a:glow>
                </a:effectLst>
                <a:latin typeface="Georgia" panose="02040502050405020303" pitchFamily="18" charset="0"/>
              </a:rPr>
              <a:t>Advancing Clean Energy</a:t>
            </a:r>
          </a:p>
          <a:p>
            <a:pPr marL="0" lvl="1" algn="ctr">
              <a:spcBef>
                <a:spcPts val="3000"/>
              </a:spcBef>
            </a:pPr>
            <a:r>
              <a:rPr lang="en-US" sz="2000" b="1" i="1" dirty="0">
                <a:solidFill>
                  <a:schemeClr val="accent2">
                    <a:lumMod val="75000"/>
                  </a:schemeClr>
                </a:solidFill>
                <a:effectLst>
                  <a:glow rad="101600">
                    <a:schemeClr val="bg1">
                      <a:alpha val="40000"/>
                    </a:schemeClr>
                  </a:glow>
                </a:effectLst>
                <a:latin typeface="Georgia" panose="02040502050405020303" pitchFamily="18" charset="0"/>
              </a:rPr>
              <a:t>Advancing Energy Efficiency</a:t>
            </a:r>
          </a:p>
          <a:p>
            <a:pPr marL="0" lvl="1" algn="ctr">
              <a:spcBef>
                <a:spcPts val="3000"/>
              </a:spcBef>
            </a:pPr>
            <a:r>
              <a:rPr lang="en-US" sz="2000" b="1" i="1" dirty="0">
                <a:solidFill>
                  <a:schemeClr val="accent2">
                    <a:lumMod val="75000"/>
                  </a:schemeClr>
                </a:solidFill>
                <a:effectLst>
                  <a:glow rad="101600">
                    <a:schemeClr val="bg1">
                      <a:alpha val="40000"/>
                    </a:schemeClr>
                  </a:glow>
                </a:effectLst>
                <a:latin typeface="Georgia" panose="02040502050405020303" pitchFamily="18" charset="0"/>
              </a:rPr>
              <a:t>Developing Clean Fuels</a:t>
            </a:r>
          </a:p>
        </p:txBody>
      </p:sp>
    </p:spTree>
    <p:extLst>
      <p:ext uri="{BB962C8B-B14F-4D97-AF65-F5344CB8AC3E}">
        <p14:creationId xmlns:p14="http://schemas.microsoft.com/office/powerpoint/2010/main" val="32992863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prstClr val="black"/>
              <a:schemeClr val="accent5">
                <a:tint val="45000"/>
                <a:satMod val="400000"/>
              </a:schemeClr>
            </a:duotone>
          </a:blip>
          <a:stretch>
            <a:fillRect/>
          </a:stretch>
        </p:blipFill>
        <p:spPr>
          <a:xfrm>
            <a:off x="0" y="1280712"/>
            <a:ext cx="12191999" cy="4961520"/>
          </a:xfrm>
          <a:prstGeom prst="rect">
            <a:avLst/>
          </a:prstGeom>
        </p:spPr>
      </p:pic>
      <p:sp>
        <p:nvSpPr>
          <p:cNvPr id="3" name="Title 2"/>
          <p:cNvSpPr>
            <a:spLocks noGrp="1"/>
          </p:cNvSpPr>
          <p:nvPr>
            <p:ph type="ctrTitle"/>
          </p:nvPr>
        </p:nvSpPr>
        <p:spPr>
          <a:xfrm>
            <a:off x="149330" y="74645"/>
            <a:ext cx="9601160" cy="823512"/>
          </a:xfrm>
        </p:spPr>
        <p:txBody>
          <a:bodyPr anchor="b"/>
          <a:lstStyle/>
          <a:p>
            <a:pPr>
              <a:lnSpc>
                <a:spcPct val="100000"/>
              </a:lnSpc>
            </a:pPr>
            <a:r>
              <a:rPr lang="en-US" dirty="0">
                <a:solidFill>
                  <a:srgbClr val="000000"/>
                </a:solidFill>
              </a:rPr>
              <a:t>Many Energy &amp; Environmental Challenges</a:t>
            </a:r>
            <a:endParaRPr lang="en-US" dirty="0"/>
          </a:p>
        </p:txBody>
      </p:sp>
      <p:pic>
        <p:nvPicPr>
          <p:cNvPr id="5" name="Picture 4"/>
          <p:cNvPicPr>
            <a:picLocks noChangeAspect="1"/>
          </p:cNvPicPr>
          <p:nvPr/>
        </p:nvPicPr>
        <p:blipFill>
          <a:blip r:embed="rId3"/>
          <a:stretch>
            <a:fillRect/>
          </a:stretch>
        </p:blipFill>
        <p:spPr>
          <a:xfrm>
            <a:off x="2523435" y="1717503"/>
            <a:ext cx="7145131" cy="3810330"/>
          </a:xfrm>
          <a:prstGeom prst="rect">
            <a:avLst/>
          </a:prstGeom>
        </p:spPr>
      </p:pic>
    </p:spTree>
    <p:extLst>
      <p:ext uri="{BB962C8B-B14F-4D97-AF65-F5344CB8AC3E}">
        <p14:creationId xmlns:p14="http://schemas.microsoft.com/office/powerpoint/2010/main" val="25717493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61365" y="1196943"/>
            <a:ext cx="8096023" cy="5091890"/>
            <a:chOff x="1439863" y="345408"/>
            <a:chExt cx="9310101" cy="5988713"/>
          </a:xfrm>
        </p:grpSpPr>
        <p:graphicFrame>
          <p:nvGraphicFramePr>
            <p:cNvPr id="5" name="Object 4"/>
            <p:cNvGraphicFramePr>
              <a:graphicFrameLocks noChangeAspect="1"/>
            </p:cNvGraphicFramePr>
            <p:nvPr>
              <p:extLst>
                <p:ext uri="{D42A27DB-BD31-4B8C-83A1-F6EECF244321}">
                  <p14:modId xmlns:p14="http://schemas.microsoft.com/office/powerpoint/2010/main" val="2975113173"/>
                </p:ext>
              </p:extLst>
            </p:nvPr>
          </p:nvGraphicFramePr>
          <p:xfrm>
            <a:off x="6117639" y="3871909"/>
            <a:ext cx="4632325" cy="2462212"/>
          </p:xfrm>
          <a:graphic>
            <a:graphicData uri="http://schemas.openxmlformats.org/presentationml/2006/ole">
              <mc:AlternateContent xmlns:mc="http://schemas.openxmlformats.org/markup-compatibility/2006">
                <mc:Choice xmlns:v="urn:schemas-microsoft-com:vml" Requires="v">
                  <p:oleObj spid="_x0000_s2102" name="Worksheet" r:id="rId4" imgW="4572034" imgH="2438310" progId="Excel.Sheet.8">
                    <p:embed/>
                  </p:oleObj>
                </mc:Choice>
                <mc:Fallback>
                  <p:oleObj name="Worksheet" r:id="rId4" imgW="4572034" imgH="243831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7639" y="3871909"/>
                          <a:ext cx="4632325"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901188136"/>
                </p:ext>
              </p:extLst>
            </p:nvPr>
          </p:nvGraphicFramePr>
          <p:xfrm>
            <a:off x="6117639" y="970831"/>
            <a:ext cx="4632325" cy="2459038"/>
          </p:xfrm>
          <a:graphic>
            <a:graphicData uri="http://schemas.openxmlformats.org/presentationml/2006/ole">
              <mc:AlternateContent xmlns:mc="http://schemas.openxmlformats.org/markup-compatibility/2006">
                <mc:Choice xmlns:v="urn:schemas-microsoft-com:vml" Requires="v">
                  <p:oleObj spid="_x0000_s2103" name="Worksheet" r:id="rId7" imgW="4572034" imgH="2438310" progId="Excel.Sheet.8">
                    <p:embed/>
                  </p:oleObj>
                </mc:Choice>
                <mc:Fallback>
                  <p:oleObj name="Worksheet" r:id="rId7" imgW="4572034" imgH="2438310" progId="Excel.Sheet.8">
                    <p:embed/>
                    <p:pic>
                      <p:nvPicPr>
                        <p:cNvPr id="0" name=""/>
                        <p:cNvPicPr>
                          <a:picLocks noChangeAspect="1" noChangeArrowheads="1"/>
                        </p:cNvPicPr>
                        <p:nvPr/>
                      </p:nvPicPr>
                      <p:blipFill>
                        <a:blip r:embed="rId8"/>
                        <a:srcRect/>
                        <a:stretch>
                          <a:fillRect/>
                        </a:stretch>
                      </p:blipFill>
                      <p:spPr bwMode="auto">
                        <a:xfrm>
                          <a:off x="6117639" y="970831"/>
                          <a:ext cx="4632325" cy="245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012411326"/>
                </p:ext>
              </p:extLst>
            </p:nvPr>
          </p:nvGraphicFramePr>
          <p:xfrm>
            <a:off x="1439863" y="4219576"/>
            <a:ext cx="3998913" cy="1738313"/>
          </p:xfrm>
          <a:graphic>
            <a:graphicData uri="http://schemas.openxmlformats.org/presentationml/2006/ole">
              <mc:AlternateContent xmlns:mc="http://schemas.openxmlformats.org/markup-compatibility/2006">
                <mc:Choice xmlns:v="urn:schemas-microsoft-com:vml" Requires="v">
                  <p:oleObj spid="_x0000_s2104" name="Worksheet" r:id="rId10" imgW="3067115" imgH="1333472" progId="Excel.Sheet.8">
                    <p:embed/>
                  </p:oleObj>
                </mc:Choice>
                <mc:Fallback>
                  <p:oleObj name="Worksheet" r:id="rId10" imgW="3067115" imgH="1333472" progId="Excel.Sheet.8">
                    <p:embed/>
                    <p:pic>
                      <p:nvPicPr>
                        <p:cNvPr id="0" name=""/>
                        <p:cNvPicPr>
                          <a:picLocks noChangeAspect="1" noChangeArrowheads="1"/>
                        </p:cNvPicPr>
                        <p:nvPr/>
                      </p:nvPicPr>
                      <p:blipFill>
                        <a:blip r:embed="rId11"/>
                        <a:srcRect/>
                        <a:stretch>
                          <a:fillRect/>
                        </a:stretch>
                      </p:blipFill>
                      <p:spPr bwMode="auto">
                        <a:xfrm>
                          <a:off x="1439863" y="4219576"/>
                          <a:ext cx="3998913"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65375322"/>
                </p:ext>
              </p:extLst>
            </p:nvPr>
          </p:nvGraphicFramePr>
          <p:xfrm>
            <a:off x="1439863" y="1266043"/>
            <a:ext cx="3998913" cy="1736725"/>
          </p:xfrm>
          <a:graphic>
            <a:graphicData uri="http://schemas.openxmlformats.org/presentationml/2006/ole">
              <mc:AlternateContent xmlns:mc="http://schemas.openxmlformats.org/markup-compatibility/2006">
                <mc:Choice xmlns:v="urn:schemas-microsoft-com:vml" Requires="v">
                  <p:oleObj spid="_x0000_s2105" name="Worksheet" r:id="rId13" imgW="3067115" imgH="1333472" progId="Excel.Sheet.8">
                    <p:embed/>
                  </p:oleObj>
                </mc:Choice>
                <mc:Fallback>
                  <p:oleObj name="Worksheet" r:id="rId13" imgW="3067115" imgH="1333472" progId="Excel.Sheet.8">
                    <p:embed/>
                    <p:pic>
                      <p:nvPicPr>
                        <p:cNvPr id="0" name=""/>
                        <p:cNvPicPr>
                          <a:picLocks noChangeAspect="1" noChangeArrowheads="1"/>
                        </p:cNvPicPr>
                        <p:nvPr/>
                      </p:nvPicPr>
                      <p:blipFill>
                        <a:blip r:embed="rId14"/>
                        <a:srcRect/>
                        <a:stretch>
                          <a:fillRect/>
                        </a:stretch>
                      </p:blipFill>
                      <p:spPr bwMode="auto">
                        <a:xfrm>
                          <a:off x="1439863" y="1266043"/>
                          <a:ext cx="3998913"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extBox 46"/>
            <p:cNvSpPr txBox="1">
              <a:spLocks noChangeAspect="1" noChangeArrowheads="1"/>
            </p:cNvSpPr>
            <p:nvPr/>
          </p:nvSpPr>
          <p:spPr bwMode="auto">
            <a:xfrm>
              <a:off x="7617035" y="682872"/>
              <a:ext cx="1614071" cy="506778"/>
            </a:xfrm>
            <a:prstGeom prst="rect">
              <a:avLst/>
            </a:prstGeom>
            <a:noFill/>
            <a:ln w="9525">
              <a:noFill/>
              <a:miter lim="800000"/>
              <a:headEnd/>
              <a:tailEnd/>
            </a:ln>
          </p:spPr>
          <p:txBody>
            <a:bodyPr wrap="none" lIns="0" tIns="0" rIns="0" bIns="0">
              <a:spAutoFit/>
            </a:bodyPr>
            <a:lstStyle/>
            <a:p>
              <a:pPr algn="ctr"/>
              <a:r>
                <a:rPr lang="en-US" sz="1400" b="1" dirty="0">
                  <a:solidFill>
                    <a:srgbClr val="000099"/>
                  </a:solidFill>
                  <a:latin typeface="Garamond" panose="02020404030301010803" pitchFamily="18" charset="0"/>
                </a:rPr>
                <a:t>104 QBtu / Year</a:t>
              </a:r>
              <a:br>
                <a:rPr lang="en-US" sz="1400" b="1" dirty="0">
                  <a:solidFill>
                    <a:srgbClr val="000099"/>
                  </a:solidFill>
                  <a:latin typeface="Garamond" panose="02020404030301010803" pitchFamily="18" charset="0"/>
                </a:rPr>
              </a:br>
              <a:r>
                <a:rPr lang="en-US" sz="1400" b="1" dirty="0">
                  <a:solidFill>
                    <a:srgbClr val="000099"/>
                  </a:solidFill>
                  <a:latin typeface="Garamond" panose="02020404030301010803" pitchFamily="18" charset="0"/>
                </a:rPr>
                <a:t>81% Fossil Energy</a:t>
              </a:r>
            </a:p>
          </p:txBody>
        </p:sp>
        <p:sp>
          <p:nvSpPr>
            <p:cNvPr id="10" name="Rectangle 39"/>
            <p:cNvSpPr>
              <a:spLocks noChangeArrowheads="1"/>
            </p:cNvSpPr>
            <p:nvPr/>
          </p:nvSpPr>
          <p:spPr bwMode="auto">
            <a:xfrm>
              <a:off x="9098683" y="2852154"/>
              <a:ext cx="1251882" cy="591242"/>
            </a:xfrm>
            <a:prstGeom prst="rect">
              <a:avLst/>
            </a:prstGeom>
            <a:noFill/>
            <a:ln w="9525">
              <a:noFill/>
              <a:miter lim="800000"/>
              <a:headEnd/>
              <a:tailEnd/>
            </a:ln>
          </p:spPr>
          <p:txBody>
            <a:bodyPr wrap="none">
              <a:spAutoFit/>
            </a:bodyPr>
            <a:lstStyle/>
            <a:p>
              <a:pPr algn="ctr">
                <a:lnSpc>
                  <a:spcPts val="1600"/>
                </a:lnSpc>
              </a:pPr>
              <a:r>
                <a:rPr lang="en-US" sz="1400" b="1" dirty="0">
                  <a:solidFill>
                    <a:srgbClr val="008000"/>
                  </a:solidFill>
                  <a:latin typeface="Garamond" panose="02020404030301010803" pitchFamily="18" charset="0"/>
                </a:rPr>
                <a:t>Renewables</a:t>
              </a:r>
            </a:p>
            <a:p>
              <a:pPr algn="ctr">
                <a:lnSpc>
                  <a:spcPts val="1600"/>
                </a:lnSpc>
              </a:pPr>
              <a:r>
                <a:rPr lang="en-US" sz="1400" b="1" dirty="0">
                  <a:solidFill>
                    <a:srgbClr val="008000"/>
                  </a:solidFill>
                  <a:latin typeface="Garamond" panose="02020404030301010803" pitchFamily="18" charset="0"/>
                </a:rPr>
                <a:t>11%</a:t>
              </a:r>
            </a:p>
          </p:txBody>
        </p:sp>
        <p:sp>
          <p:nvSpPr>
            <p:cNvPr id="11" name="Rectangle 40"/>
            <p:cNvSpPr>
              <a:spLocks noChangeArrowheads="1"/>
            </p:cNvSpPr>
            <p:nvPr/>
          </p:nvSpPr>
          <p:spPr bwMode="auto">
            <a:xfrm>
              <a:off x="9388816" y="2263079"/>
              <a:ext cx="922063" cy="591242"/>
            </a:xfrm>
            <a:prstGeom prst="rect">
              <a:avLst/>
            </a:prstGeom>
            <a:noFill/>
            <a:ln w="9525">
              <a:noFill/>
              <a:miter lim="800000"/>
              <a:headEnd/>
              <a:tailEnd/>
            </a:ln>
          </p:spPr>
          <p:txBody>
            <a:bodyPr wrap="none">
              <a:spAutoFit/>
            </a:bodyPr>
            <a:lstStyle/>
            <a:p>
              <a:pPr algn="ctr">
                <a:lnSpc>
                  <a:spcPts val="1600"/>
                </a:lnSpc>
              </a:pPr>
              <a:r>
                <a:rPr lang="en-US" sz="1400" b="1" dirty="0">
                  <a:solidFill>
                    <a:srgbClr val="C00000"/>
                  </a:solidFill>
                  <a:latin typeface="Garamond" panose="02020404030301010803" pitchFamily="18" charset="0"/>
                </a:rPr>
                <a:t>Nuclear</a:t>
              </a:r>
            </a:p>
            <a:p>
              <a:pPr algn="ctr">
                <a:lnSpc>
                  <a:spcPts val="1600"/>
                </a:lnSpc>
              </a:pPr>
              <a:r>
                <a:rPr lang="en-US" sz="1400" b="1" dirty="0">
                  <a:solidFill>
                    <a:srgbClr val="C00000"/>
                  </a:solidFill>
                  <a:latin typeface="Garamond" panose="02020404030301010803" pitchFamily="18" charset="0"/>
                </a:rPr>
                <a:t>8%</a:t>
              </a:r>
            </a:p>
          </p:txBody>
        </p:sp>
        <p:sp>
          <p:nvSpPr>
            <p:cNvPr id="12" name="Text Box 21"/>
            <p:cNvSpPr txBox="1">
              <a:spLocks noChangeAspect="1" noChangeArrowheads="1"/>
            </p:cNvSpPr>
            <p:nvPr/>
          </p:nvSpPr>
          <p:spPr bwMode="auto">
            <a:xfrm>
              <a:off x="7608740" y="3576180"/>
              <a:ext cx="1630663" cy="506778"/>
            </a:xfrm>
            <a:prstGeom prst="rect">
              <a:avLst/>
            </a:prstGeom>
            <a:noFill/>
            <a:ln w="9525">
              <a:noFill/>
              <a:miter lim="800000"/>
              <a:headEnd/>
              <a:tailEnd/>
            </a:ln>
          </p:spPr>
          <p:txBody>
            <a:bodyPr wrap="none" lIns="0" tIns="0" rIns="0" bIns="0">
              <a:spAutoFit/>
            </a:bodyPr>
            <a:lstStyle/>
            <a:p>
              <a:pPr algn="ctr" defTabSz="969963"/>
              <a:r>
                <a:rPr lang="en-US" sz="1400" b="1" dirty="0">
                  <a:solidFill>
                    <a:srgbClr val="000099"/>
                  </a:solidFill>
                  <a:latin typeface="Garamond" panose="02020404030301010803" pitchFamily="18" charset="0"/>
                </a:rPr>
                <a:t>740 QBtu / Year</a:t>
              </a:r>
            </a:p>
            <a:p>
              <a:pPr algn="ctr" defTabSz="969963"/>
              <a:r>
                <a:rPr lang="en-US" sz="1400" b="1" dirty="0">
                  <a:solidFill>
                    <a:srgbClr val="000099"/>
                  </a:solidFill>
                  <a:latin typeface="Garamond" panose="02020404030301010803" pitchFamily="18" charset="0"/>
                </a:rPr>
                <a:t>80% Fossil Energy</a:t>
              </a:r>
            </a:p>
          </p:txBody>
        </p:sp>
        <p:sp>
          <p:nvSpPr>
            <p:cNvPr id="13" name="Rectangle 44"/>
            <p:cNvSpPr>
              <a:spLocks noChangeArrowheads="1"/>
            </p:cNvSpPr>
            <p:nvPr/>
          </p:nvSpPr>
          <p:spPr bwMode="auto">
            <a:xfrm>
              <a:off x="9213089" y="5628533"/>
              <a:ext cx="1251882" cy="591242"/>
            </a:xfrm>
            <a:prstGeom prst="rect">
              <a:avLst/>
            </a:prstGeom>
            <a:noFill/>
            <a:ln w="9525">
              <a:noFill/>
              <a:miter lim="800000"/>
              <a:headEnd/>
              <a:tailEnd/>
            </a:ln>
          </p:spPr>
          <p:txBody>
            <a:bodyPr wrap="none">
              <a:spAutoFit/>
            </a:bodyPr>
            <a:lstStyle/>
            <a:p>
              <a:pPr algn="ctr">
                <a:lnSpc>
                  <a:spcPts val="1600"/>
                </a:lnSpc>
              </a:pPr>
              <a:r>
                <a:rPr lang="en-US" sz="1400" b="1" dirty="0">
                  <a:solidFill>
                    <a:srgbClr val="008000"/>
                  </a:solidFill>
                  <a:latin typeface="Garamond" panose="02020404030301010803" pitchFamily="18" charset="0"/>
                </a:rPr>
                <a:t>Renewables</a:t>
              </a:r>
            </a:p>
            <a:p>
              <a:pPr algn="ctr">
                <a:lnSpc>
                  <a:spcPts val="1600"/>
                </a:lnSpc>
              </a:pPr>
              <a:r>
                <a:rPr lang="en-US" sz="1400" b="1" dirty="0">
                  <a:solidFill>
                    <a:srgbClr val="008000"/>
                  </a:solidFill>
                  <a:latin typeface="Garamond" panose="02020404030301010803" pitchFamily="18" charset="0"/>
                </a:rPr>
                <a:t>15%</a:t>
              </a:r>
            </a:p>
          </p:txBody>
        </p:sp>
        <p:sp>
          <p:nvSpPr>
            <p:cNvPr id="14" name="Rectangle 46"/>
            <p:cNvSpPr>
              <a:spLocks noChangeArrowheads="1"/>
            </p:cNvSpPr>
            <p:nvPr/>
          </p:nvSpPr>
          <p:spPr bwMode="auto">
            <a:xfrm>
              <a:off x="9415466" y="4937619"/>
              <a:ext cx="922063" cy="591242"/>
            </a:xfrm>
            <a:prstGeom prst="rect">
              <a:avLst/>
            </a:prstGeom>
            <a:noFill/>
            <a:ln w="9525">
              <a:noFill/>
              <a:miter lim="800000"/>
              <a:headEnd/>
              <a:tailEnd/>
            </a:ln>
          </p:spPr>
          <p:txBody>
            <a:bodyPr wrap="none">
              <a:spAutoFit/>
            </a:bodyPr>
            <a:lstStyle/>
            <a:p>
              <a:pPr algn="ctr">
                <a:lnSpc>
                  <a:spcPts val="1600"/>
                </a:lnSpc>
              </a:pPr>
              <a:r>
                <a:rPr lang="en-US" sz="1400" b="1" dirty="0">
                  <a:solidFill>
                    <a:srgbClr val="C00000"/>
                  </a:solidFill>
                  <a:latin typeface="Garamond" panose="02020404030301010803" pitchFamily="18" charset="0"/>
                </a:rPr>
                <a:t>Nuclear</a:t>
              </a:r>
            </a:p>
            <a:p>
              <a:pPr algn="ctr">
                <a:lnSpc>
                  <a:spcPts val="1600"/>
                </a:lnSpc>
              </a:pPr>
              <a:r>
                <a:rPr lang="en-US" sz="1400" b="1" dirty="0">
                  <a:solidFill>
                    <a:srgbClr val="C00000"/>
                  </a:solidFill>
                  <a:latin typeface="Garamond" panose="02020404030301010803" pitchFamily="18" charset="0"/>
                </a:rPr>
                <a:t>6%</a:t>
              </a:r>
            </a:p>
          </p:txBody>
        </p:sp>
        <p:sp>
          <p:nvSpPr>
            <p:cNvPr id="15" name="TextBox 22"/>
            <p:cNvSpPr txBox="1">
              <a:spLocks noChangeAspect="1" noChangeArrowheads="1"/>
            </p:cNvSpPr>
            <p:nvPr/>
          </p:nvSpPr>
          <p:spPr bwMode="auto">
            <a:xfrm>
              <a:off x="5696744" y="4503898"/>
              <a:ext cx="795337" cy="253390"/>
            </a:xfrm>
            <a:prstGeom prst="rect">
              <a:avLst/>
            </a:prstGeom>
            <a:noFill/>
            <a:ln w="9525" algn="ctr">
              <a:noFill/>
              <a:miter lim="800000"/>
              <a:headEnd/>
              <a:tailEnd/>
            </a:ln>
          </p:spPr>
          <p:txBody>
            <a:bodyPr lIns="0" tIns="0" rIns="0" bIns="0">
              <a:spAutoFit/>
            </a:bodyPr>
            <a:lstStyle/>
            <a:p>
              <a:pPr algn="ctr"/>
              <a:r>
                <a:rPr lang="en-US" sz="1400" b="1" dirty="0">
                  <a:solidFill>
                    <a:srgbClr val="000099"/>
                  </a:solidFill>
                  <a:latin typeface="Garamond" panose="02020404030301010803" pitchFamily="18" charset="0"/>
                </a:rPr>
                <a:t>+ 43%</a:t>
              </a:r>
            </a:p>
          </p:txBody>
        </p:sp>
        <p:sp>
          <p:nvSpPr>
            <p:cNvPr id="16" name="TextBox 21"/>
            <p:cNvSpPr txBox="1">
              <a:spLocks noChangeAspect="1" noChangeArrowheads="1"/>
            </p:cNvSpPr>
            <p:nvPr/>
          </p:nvSpPr>
          <p:spPr bwMode="auto">
            <a:xfrm>
              <a:off x="5696744" y="1578374"/>
              <a:ext cx="795337" cy="253390"/>
            </a:xfrm>
            <a:prstGeom prst="rect">
              <a:avLst/>
            </a:prstGeom>
            <a:noFill/>
            <a:ln w="9525" algn="ctr">
              <a:noFill/>
              <a:miter lim="800000"/>
              <a:headEnd/>
              <a:tailEnd/>
            </a:ln>
          </p:spPr>
          <p:txBody>
            <a:bodyPr lIns="0" tIns="0" rIns="0" bIns="0">
              <a:spAutoFit/>
            </a:bodyPr>
            <a:lstStyle/>
            <a:p>
              <a:pPr algn="ctr"/>
              <a:r>
                <a:rPr lang="en-US" sz="1400" b="1" dirty="0">
                  <a:solidFill>
                    <a:srgbClr val="000099"/>
                  </a:solidFill>
                  <a:latin typeface="Garamond" panose="02020404030301010803" pitchFamily="18" charset="0"/>
                </a:rPr>
                <a:t>+ 7%</a:t>
              </a:r>
            </a:p>
          </p:txBody>
        </p:sp>
        <p:sp>
          <p:nvSpPr>
            <p:cNvPr id="17" name="Rectangle 30"/>
            <p:cNvSpPr>
              <a:spLocks noChangeAspect="1" noChangeArrowheads="1"/>
            </p:cNvSpPr>
            <p:nvPr/>
          </p:nvSpPr>
          <p:spPr bwMode="auto">
            <a:xfrm>
              <a:off x="7384052" y="345408"/>
              <a:ext cx="2080036" cy="320421"/>
            </a:xfrm>
            <a:prstGeom prst="rect">
              <a:avLst/>
            </a:prstGeom>
            <a:noFill/>
            <a:ln w="12700">
              <a:noFill/>
              <a:miter lim="800000"/>
              <a:headEnd/>
              <a:tailEnd/>
            </a:ln>
          </p:spPr>
          <p:txBody>
            <a:bodyPr wrap="none" lIns="75927" tIns="38889" rIns="75927" bIns="38889" anchor="ctr">
              <a:spAutoFit/>
            </a:bodyPr>
            <a:lstStyle/>
            <a:p>
              <a:pPr algn="ctr" defTabSz="758825">
                <a:lnSpc>
                  <a:spcPct val="90000"/>
                </a:lnSpc>
              </a:pPr>
              <a:r>
                <a:rPr lang="en-US" sz="1400" b="1" dirty="0">
                  <a:solidFill>
                    <a:srgbClr val="003399"/>
                  </a:solidFill>
                  <a:latin typeface="Garamond" panose="02020404030301010803" pitchFamily="18" charset="0"/>
                </a:rPr>
                <a:t>Energy Demand 2035</a:t>
              </a:r>
            </a:p>
          </p:txBody>
        </p:sp>
        <p:sp>
          <p:nvSpPr>
            <p:cNvPr id="18" name="Notched Right Arrow 17"/>
            <p:cNvSpPr/>
            <p:nvPr/>
          </p:nvSpPr>
          <p:spPr bwMode="auto">
            <a:xfrm>
              <a:off x="5103813" y="1652146"/>
              <a:ext cx="1981200" cy="914400"/>
            </a:xfrm>
            <a:prstGeom prst="notchedRightArrow">
              <a:avLst/>
            </a:prstGeom>
            <a:gradFill flip="none" rotWithShape="1">
              <a:gsLst>
                <a:gs pos="0">
                  <a:schemeClr val="bg1"/>
                </a:gs>
                <a:gs pos="42000">
                  <a:srgbClr val="BBC9DB"/>
                </a:gs>
              </a:gsLst>
              <a:lin ang="13500000" scaled="1"/>
              <a:tileRect/>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0" tIns="27432" rIns="0" bIns="27432" numCol="1" rtlCol="0" anchor="t" anchorCtr="0" compatLnSpc="1">
              <a:prstTxWarp prst="textNoShape">
                <a:avLst/>
              </a:prstTxWarp>
            </a:bodyPr>
            <a:lstStyle/>
            <a:p>
              <a:pPr marL="342900" indent="-342900" fontAlgn="base">
                <a:spcBef>
                  <a:spcPct val="0"/>
                </a:spcBef>
                <a:spcAft>
                  <a:spcPct val="0"/>
                </a:spcAft>
                <a:defRPr/>
              </a:pPr>
              <a:endParaRPr lang="en-US" sz="1400" i="1" kern="0">
                <a:solidFill>
                  <a:srgbClr val="003399"/>
                </a:solidFill>
                <a:latin typeface="Arial" charset="0"/>
                <a:cs typeface="Arial" charset="0"/>
              </a:endParaRPr>
            </a:p>
          </p:txBody>
        </p:sp>
        <p:sp>
          <p:nvSpPr>
            <p:cNvPr id="19" name="Notched Right Arrow 18"/>
            <p:cNvSpPr/>
            <p:nvPr/>
          </p:nvSpPr>
          <p:spPr bwMode="auto">
            <a:xfrm>
              <a:off x="5103813" y="4568800"/>
              <a:ext cx="1981200" cy="914400"/>
            </a:xfrm>
            <a:prstGeom prst="notchedRightArrow">
              <a:avLst/>
            </a:prstGeom>
            <a:gradFill flip="none" rotWithShape="1">
              <a:gsLst>
                <a:gs pos="0">
                  <a:schemeClr val="bg1"/>
                </a:gs>
                <a:gs pos="42000">
                  <a:srgbClr val="BBC9DB"/>
                </a:gs>
              </a:gsLst>
              <a:lin ang="13500000" scaled="1"/>
              <a:tileRect/>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0" tIns="27432" rIns="0" bIns="27432" numCol="1" rtlCol="0" anchor="t" anchorCtr="0" compatLnSpc="1">
              <a:prstTxWarp prst="textNoShape">
                <a:avLst/>
              </a:prstTxWarp>
            </a:bodyPr>
            <a:lstStyle/>
            <a:p>
              <a:pPr marL="342900" indent="-342900" fontAlgn="base">
                <a:spcBef>
                  <a:spcPct val="0"/>
                </a:spcBef>
                <a:spcAft>
                  <a:spcPct val="0"/>
                </a:spcAft>
                <a:defRPr/>
              </a:pPr>
              <a:endParaRPr lang="en-US" sz="1400" i="1" kern="0">
                <a:solidFill>
                  <a:srgbClr val="003399"/>
                </a:solidFill>
                <a:latin typeface="Arial" charset="0"/>
                <a:cs typeface="Arial" charset="0"/>
              </a:endParaRPr>
            </a:p>
          </p:txBody>
        </p:sp>
        <p:sp>
          <p:nvSpPr>
            <p:cNvPr id="20" name="Text Box 5"/>
            <p:cNvSpPr txBox="1">
              <a:spLocks noChangeAspect="1" noChangeArrowheads="1"/>
            </p:cNvSpPr>
            <p:nvPr/>
          </p:nvSpPr>
          <p:spPr bwMode="auto">
            <a:xfrm>
              <a:off x="5385596" y="1939484"/>
              <a:ext cx="1417637" cy="355601"/>
            </a:xfrm>
            <a:prstGeom prst="rect">
              <a:avLst/>
            </a:prstGeom>
            <a:noFill/>
            <a:ln w="9525">
              <a:noFill/>
              <a:miter lim="800000"/>
              <a:headEnd/>
              <a:tailEnd/>
            </a:ln>
          </p:spPr>
          <p:txBody>
            <a:bodyPr wrap="none" anchor="ctr"/>
            <a:lstStyle/>
            <a:p>
              <a:pPr algn="ctr">
                <a:lnSpc>
                  <a:spcPct val="90000"/>
                </a:lnSpc>
              </a:pPr>
              <a:r>
                <a:rPr lang="en-US" sz="1400" b="1" dirty="0">
                  <a:solidFill>
                    <a:srgbClr val="003399"/>
                  </a:solidFill>
                  <a:latin typeface="Garamond" panose="02020404030301010803" pitchFamily="18" charset="0"/>
                </a:rPr>
                <a:t>United States</a:t>
              </a:r>
            </a:p>
          </p:txBody>
        </p:sp>
        <p:sp>
          <p:nvSpPr>
            <p:cNvPr id="21" name="Text Box 9"/>
            <p:cNvSpPr txBox="1">
              <a:spLocks noChangeAspect="1" noChangeArrowheads="1"/>
            </p:cNvSpPr>
            <p:nvPr/>
          </p:nvSpPr>
          <p:spPr bwMode="auto">
            <a:xfrm>
              <a:off x="5395121" y="4856143"/>
              <a:ext cx="1398587" cy="357188"/>
            </a:xfrm>
            <a:prstGeom prst="rect">
              <a:avLst/>
            </a:prstGeom>
            <a:noFill/>
            <a:ln w="9525">
              <a:noFill/>
              <a:miter lim="800000"/>
              <a:headEnd/>
              <a:tailEnd/>
            </a:ln>
          </p:spPr>
          <p:txBody>
            <a:bodyPr wrap="none" anchor="ctr"/>
            <a:lstStyle/>
            <a:p>
              <a:pPr algn="ctr">
                <a:lnSpc>
                  <a:spcPct val="90000"/>
                </a:lnSpc>
              </a:pPr>
              <a:r>
                <a:rPr lang="en-US" sz="1400" b="1" dirty="0">
                  <a:solidFill>
                    <a:srgbClr val="003399"/>
                  </a:solidFill>
                  <a:latin typeface="Garamond" panose="02020404030301010803" pitchFamily="18" charset="0"/>
                </a:rPr>
                <a:t>World</a:t>
              </a:r>
            </a:p>
          </p:txBody>
        </p:sp>
        <p:sp>
          <p:nvSpPr>
            <p:cNvPr id="22" name="Rectangle 9"/>
            <p:cNvSpPr>
              <a:spLocks noChangeAspect="1" noChangeArrowheads="1"/>
            </p:cNvSpPr>
            <p:nvPr/>
          </p:nvSpPr>
          <p:spPr bwMode="auto">
            <a:xfrm>
              <a:off x="2601286" y="345408"/>
              <a:ext cx="2046855" cy="320421"/>
            </a:xfrm>
            <a:prstGeom prst="rect">
              <a:avLst/>
            </a:prstGeom>
            <a:noFill/>
            <a:ln w="12700">
              <a:noFill/>
              <a:miter lim="800000"/>
              <a:headEnd/>
              <a:tailEnd/>
            </a:ln>
          </p:spPr>
          <p:txBody>
            <a:bodyPr wrap="none" lIns="75927" tIns="38889" rIns="75927" bIns="38889" anchor="ctr">
              <a:spAutoFit/>
            </a:bodyPr>
            <a:lstStyle/>
            <a:p>
              <a:pPr algn="ctr" defTabSz="758825">
                <a:lnSpc>
                  <a:spcPct val="90000"/>
                </a:lnSpc>
              </a:pPr>
              <a:r>
                <a:rPr lang="en-US" sz="1400" b="1" dirty="0">
                  <a:solidFill>
                    <a:srgbClr val="003399"/>
                  </a:solidFill>
                  <a:latin typeface="Garamond" panose="02020404030301010803" pitchFamily="18" charset="0"/>
                </a:rPr>
                <a:t>Energy Demand 2011</a:t>
              </a:r>
            </a:p>
          </p:txBody>
        </p:sp>
        <p:sp>
          <p:nvSpPr>
            <p:cNvPr id="23" name="TextBox 47"/>
            <p:cNvSpPr txBox="1">
              <a:spLocks noChangeAspect="1" noChangeArrowheads="1"/>
            </p:cNvSpPr>
            <p:nvPr/>
          </p:nvSpPr>
          <p:spPr bwMode="auto">
            <a:xfrm>
              <a:off x="2809381" y="921148"/>
              <a:ext cx="1630663" cy="506778"/>
            </a:xfrm>
            <a:prstGeom prst="rect">
              <a:avLst/>
            </a:prstGeom>
            <a:noFill/>
            <a:ln w="9525">
              <a:noFill/>
              <a:miter lim="800000"/>
              <a:headEnd/>
              <a:tailEnd/>
            </a:ln>
          </p:spPr>
          <p:txBody>
            <a:bodyPr wrap="none" lIns="0" tIns="0" rIns="0" bIns="0">
              <a:spAutoFit/>
            </a:bodyPr>
            <a:lstStyle/>
            <a:p>
              <a:pPr algn="ctr"/>
              <a:r>
                <a:rPr lang="en-US" sz="1400" b="1" dirty="0">
                  <a:solidFill>
                    <a:srgbClr val="003399"/>
                  </a:solidFill>
                  <a:latin typeface="Garamond" panose="02020404030301010803" pitchFamily="18" charset="0"/>
                </a:rPr>
                <a:t>97 QBtu / Year</a:t>
              </a:r>
              <a:br>
                <a:rPr lang="en-US" sz="1400" b="1" dirty="0">
                  <a:solidFill>
                    <a:srgbClr val="003399"/>
                  </a:solidFill>
                  <a:latin typeface="Garamond" panose="02020404030301010803" pitchFamily="18" charset="0"/>
                </a:rPr>
              </a:br>
              <a:r>
                <a:rPr lang="en-US" sz="1400" b="1" dirty="0">
                  <a:solidFill>
                    <a:srgbClr val="003399"/>
                  </a:solidFill>
                  <a:latin typeface="Garamond" panose="02020404030301010803" pitchFamily="18" charset="0"/>
                </a:rPr>
                <a:t>83% Fossil Energy</a:t>
              </a:r>
            </a:p>
          </p:txBody>
        </p:sp>
        <p:sp>
          <p:nvSpPr>
            <p:cNvPr id="24" name="Rectangle 24"/>
            <p:cNvSpPr>
              <a:spLocks noChangeArrowheads="1"/>
            </p:cNvSpPr>
            <p:nvPr/>
          </p:nvSpPr>
          <p:spPr bwMode="auto">
            <a:xfrm>
              <a:off x="3885473" y="2531896"/>
              <a:ext cx="1251882" cy="591242"/>
            </a:xfrm>
            <a:prstGeom prst="rect">
              <a:avLst/>
            </a:prstGeom>
            <a:noFill/>
            <a:ln w="9525">
              <a:noFill/>
              <a:miter lim="800000"/>
              <a:headEnd/>
              <a:tailEnd/>
            </a:ln>
          </p:spPr>
          <p:txBody>
            <a:bodyPr wrap="none">
              <a:spAutoFit/>
            </a:bodyPr>
            <a:lstStyle/>
            <a:p>
              <a:pPr algn="ctr">
                <a:lnSpc>
                  <a:spcPts val="1600"/>
                </a:lnSpc>
              </a:pPr>
              <a:r>
                <a:rPr lang="en-US" sz="1400" b="1" dirty="0">
                  <a:solidFill>
                    <a:srgbClr val="008000"/>
                  </a:solidFill>
                  <a:latin typeface="Garamond" panose="02020404030301010803" pitchFamily="18" charset="0"/>
                </a:rPr>
                <a:t>Renewables</a:t>
              </a:r>
            </a:p>
            <a:p>
              <a:pPr algn="ctr">
                <a:lnSpc>
                  <a:spcPts val="1600"/>
                </a:lnSpc>
              </a:pPr>
              <a:r>
                <a:rPr lang="en-US" sz="1400" b="1" dirty="0">
                  <a:solidFill>
                    <a:srgbClr val="008000"/>
                  </a:solidFill>
                  <a:latin typeface="Garamond" panose="02020404030301010803" pitchFamily="18" charset="0"/>
                </a:rPr>
                <a:t>9%</a:t>
              </a:r>
            </a:p>
          </p:txBody>
        </p:sp>
        <p:sp>
          <p:nvSpPr>
            <p:cNvPr id="25" name="Text Box 12"/>
            <p:cNvSpPr txBox="1">
              <a:spLocks noChangeAspect="1" noChangeArrowheads="1"/>
            </p:cNvSpPr>
            <p:nvPr/>
          </p:nvSpPr>
          <p:spPr bwMode="auto">
            <a:xfrm>
              <a:off x="2798025" y="3720078"/>
              <a:ext cx="1653372" cy="615374"/>
            </a:xfrm>
            <a:prstGeom prst="rect">
              <a:avLst/>
            </a:prstGeom>
            <a:noFill/>
            <a:ln w="9525">
              <a:noFill/>
              <a:miter lim="800000"/>
              <a:headEnd/>
              <a:tailEnd/>
            </a:ln>
          </p:spPr>
          <p:txBody>
            <a:bodyPr wrap="none">
              <a:spAutoFit/>
            </a:bodyPr>
            <a:lstStyle/>
            <a:p>
              <a:pPr algn="ctr" defTabSz="969963"/>
              <a:r>
                <a:rPr lang="en-US" sz="1400" b="1" dirty="0">
                  <a:solidFill>
                    <a:srgbClr val="003399"/>
                  </a:solidFill>
                </a:rPr>
                <a:t>519 QBtu / Year </a:t>
              </a:r>
            </a:p>
            <a:p>
              <a:pPr algn="ctr" defTabSz="969963"/>
              <a:r>
                <a:rPr lang="en-US" sz="1400" b="1" dirty="0">
                  <a:solidFill>
                    <a:srgbClr val="003399"/>
                  </a:solidFill>
                </a:rPr>
                <a:t>82% Fossil Energy</a:t>
              </a:r>
            </a:p>
          </p:txBody>
        </p:sp>
        <p:sp>
          <p:nvSpPr>
            <p:cNvPr id="26" name="Rectangle 34"/>
            <p:cNvSpPr>
              <a:spLocks noChangeArrowheads="1"/>
            </p:cNvSpPr>
            <p:nvPr/>
          </p:nvSpPr>
          <p:spPr bwMode="auto">
            <a:xfrm>
              <a:off x="3979354" y="5401085"/>
              <a:ext cx="1251882" cy="591242"/>
            </a:xfrm>
            <a:prstGeom prst="rect">
              <a:avLst/>
            </a:prstGeom>
            <a:noFill/>
            <a:ln w="9525">
              <a:noFill/>
              <a:miter lim="800000"/>
              <a:headEnd/>
              <a:tailEnd/>
            </a:ln>
          </p:spPr>
          <p:txBody>
            <a:bodyPr wrap="none">
              <a:spAutoFit/>
            </a:bodyPr>
            <a:lstStyle/>
            <a:p>
              <a:pPr algn="ctr">
                <a:lnSpc>
                  <a:spcPts val="1600"/>
                </a:lnSpc>
              </a:pPr>
              <a:r>
                <a:rPr lang="en-US" sz="1400" b="1" dirty="0">
                  <a:solidFill>
                    <a:srgbClr val="008000"/>
                  </a:solidFill>
                  <a:latin typeface="Garamond" panose="02020404030301010803" pitchFamily="18" charset="0"/>
                </a:rPr>
                <a:t>Renewables</a:t>
              </a:r>
            </a:p>
            <a:p>
              <a:pPr algn="ctr">
                <a:lnSpc>
                  <a:spcPts val="1600"/>
                </a:lnSpc>
              </a:pPr>
              <a:r>
                <a:rPr lang="en-US" sz="1400" b="1" dirty="0">
                  <a:solidFill>
                    <a:srgbClr val="008000"/>
                  </a:solidFill>
                  <a:latin typeface="Garamond" panose="02020404030301010803" pitchFamily="18" charset="0"/>
                </a:rPr>
                <a:t>13%</a:t>
              </a:r>
            </a:p>
          </p:txBody>
        </p:sp>
        <p:sp>
          <p:nvSpPr>
            <p:cNvPr id="27" name="Rectangle 35"/>
            <p:cNvSpPr>
              <a:spLocks noChangeArrowheads="1"/>
            </p:cNvSpPr>
            <p:nvPr/>
          </p:nvSpPr>
          <p:spPr bwMode="auto">
            <a:xfrm>
              <a:off x="4078182" y="4838201"/>
              <a:ext cx="922063" cy="591242"/>
            </a:xfrm>
            <a:prstGeom prst="rect">
              <a:avLst/>
            </a:prstGeom>
            <a:noFill/>
            <a:ln w="9525">
              <a:noFill/>
              <a:miter lim="800000"/>
              <a:headEnd/>
              <a:tailEnd/>
            </a:ln>
          </p:spPr>
          <p:txBody>
            <a:bodyPr wrap="none">
              <a:spAutoFit/>
            </a:bodyPr>
            <a:lstStyle/>
            <a:p>
              <a:pPr algn="ctr">
                <a:lnSpc>
                  <a:spcPts val="1600"/>
                </a:lnSpc>
              </a:pPr>
              <a:r>
                <a:rPr lang="en-US" sz="1400" b="1" dirty="0">
                  <a:solidFill>
                    <a:srgbClr val="C00000"/>
                  </a:solidFill>
                  <a:latin typeface="Garamond" panose="02020404030301010803" pitchFamily="18" charset="0"/>
                </a:rPr>
                <a:t>Nuclear</a:t>
              </a:r>
            </a:p>
            <a:p>
              <a:pPr algn="ctr">
                <a:lnSpc>
                  <a:spcPts val="1600"/>
                </a:lnSpc>
              </a:pPr>
              <a:r>
                <a:rPr lang="en-US" sz="1400" b="1" dirty="0">
                  <a:solidFill>
                    <a:srgbClr val="C00000"/>
                  </a:solidFill>
                  <a:latin typeface="Garamond" panose="02020404030301010803" pitchFamily="18" charset="0"/>
                </a:rPr>
                <a:t>5%</a:t>
              </a:r>
            </a:p>
          </p:txBody>
        </p:sp>
        <p:sp>
          <p:nvSpPr>
            <p:cNvPr id="28" name="Rectangle 37"/>
            <p:cNvSpPr>
              <a:spLocks noChangeArrowheads="1"/>
            </p:cNvSpPr>
            <p:nvPr/>
          </p:nvSpPr>
          <p:spPr bwMode="auto">
            <a:xfrm>
              <a:off x="3399892" y="4461667"/>
              <a:ext cx="562602" cy="591242"/>
            </a:xfrm>
            <a:prstGeom prst="rect">
              <a:avLst/>
            </a:prstGeom>
            <a:noFill/>
            <a:ln w="9525">
              <a:noFill/>
              <a:miter lim="800000"/>
              <a:headEnd/>
              <a:tailEnd/>
            </a:ln>
          </p:spPr>
          <p:txBody>
            <a:bodyPr wrap="none">
              <a:spAutoFit/>
            </a:bodyPr>
            <a:lstStyle/>
            <a:p>
              <a:pPr algn="ctr">
                <a:lnSpc>
                  <a:spcPts val="1600"/>
                </a:lnSpc>
              </a:pPr>
              <a:r>
                <a:rPr lang="en-US" sz="1400" b="1" dirty="0">
                  <a:solidFill>
                    <a:prstClr val="white"/>
                  </a:solidFill>
                  <a:latin typeface="Garamond" panose="02020404030301010803" pitchFamily="18" charset="0"/>
                </a:rPr>
                <a:t>Gas</a:t>
              </a:r>
            </a:p>
            <a:p>
              <a:pPr algn="ctr">
                <a:lnSpc>
                  <a:spcPts val="1600"/>
                </a:lnSpc>
              </a:pPr>
              <a:r>
                <a:rPr lang="en-US" sz="1400" b="1" dirty="0">
                  <a:solidFill>
                    <a:prstClr val="white"/>
                  </a:solidFill>
                  <a:latin typeface="Garamond" panose="02020404030301010803" pitchFamily="18" charset="0"/>
                </a:rPr>
                <a:t>21%</a:t>
              </a:r>
            </a:p>
          </p:txBody>
        </p:sp>
        <p:sp>
          <p:nvSpPr>
            <p:cNvPr id="29" name="TextBox 28"/>
            <p:cNvSpPr txBox="1"/>
            <p:nvPr/>
          </p:nvSpPr>
          <p:spPr>
            <a:xfrm>
              <a:off x="2682617" y="2952390"/>
              <a:ext cx="1543285" cy="361985"/>
            </a:xfrm>
            <a:prstGeom prst="rect">
              <a:avLst/>
            </a:prstGeom>
            <a:noFill/>
          </p:spPr>
          <p:txBody>
            <a:bodyPr wrap="none" rtlCol="0">
              <a:spAutoFit/>
            </a:bodyPr>
            <a:lstStyle/>
            <a:p>
              <a:r>
                <a:rPr lang="en-US" sz="1400" b="1" i="1" dirty="0">
                  <a:solidFill>
                    <a:prstClr val="black"/>
                  </a:solidFill>
                  <a:latin typeface="Garamond" panose="02020404030301010803" pitchFamily="18" charset="0"/>
                </a:rPr>
                <a:t>5,498 mmt CO</a:t>
              </a:r>
              <a:r>
                <a:rPr lang="en-US" sz="1400" b="1" i="1" baseline="-25000" dirty="0">
                  <a:solidFill>
                    <a:prstClr val="black"/>
                  </a:solidFill>
                  <a:latin typeface="Garamond" panose="02020404030301010803" pitchFamily="18" charset="0"/>
                </a:rPr>
                <a:t>2</a:t>
              </a:r>
            </a:p>
          </p:txBody>
        </p:sp>
        <p:sp>
          <p:nvSpPr>
            <p:cNvPr id="30" name="TextBox 29"/>
            <p:cNvSpPr txBox="1"/>
            <p:nvPr/>
          </p:nvSpPr>
          <p:spPr>
            <a:xfrm>
              <a:off x="7511001" y="5928591"/>
              <a:ext cx="1591213" cy="361985"/>
            </a:xfrm>
            <a:prstGeom prst="rect">
              <a:avLst/>
            </a:prstGeom>
            <a:noFill/>
          </p:spPr>
          <p:txBody>
            <a:bodyPr wrap="none" rtlCol="0">
              <a:spAutoFit/>
            </a:bodyPr>
            <a:lstStyle/>
            <a:p>
              <a:r>
                <a:rPr lang="en-US" sz="1400" b="1" i="1" dirty="0">
                  <a:solidFill>
                    <a:prstClr val="black"/>
                  </a:solidFill>
                  <a:latin typeface="Garamond" panose="02020404030301010803" pitchFamily="18" charset="0"/>
                </a:rPr>
                <a:t>43,111 mmt CO</a:t>
              </a:r>
              <a:r>
                <a:rPr lang="en-US" sz="1400" b="1" i="1" baseline="-25000" dirty="0">
                  <a:solidFill>
                    <a:prstClr val="black"/>
                  </a:solidFill>
                  <a:latin typeface="Garamond" panose="02020404030301010803" pitchFamily="18" charset="0"/>
                </a:rPr>
                <a:t>2</a:t>
              </a:r>
            </a:p>
          </p:txBody>
        </p:sp>
        <p:sp>
          <p:nvSpPr>
            <p:cNvPr id="31" name="TextBox 30"/>
            <p:cNvSpPr txBox="1"/>
            <p:nvPr/>
          </p:nvSpPr>
          <p:spPr>
            <a:xfrm>
              <a:off x="7627707" y="3101790"/>
              <a:ext cx="1543285" cy="361985"/>
            </a:xfrm>
            <a:prstGeom prst="rect">
              <a:avLst/>
            </a:prstGeom>
            <a:noFill/>
          </p:spPr>
          <p:txBody>
            <a:bodyPr wrap="none" rtlCol="0">
              <a:spAutoFit/>
            </a:bodyPr>
            <a:lstStyle/>
            <a:p>
              <a:r>
                <a:rPr lang="en-US" sz="1400" b="1" i="1" dirty="0">
                  <a:solidFill>
                    <a:prstClr val="black"/>
                  </a:solidFill>
                  <a:latin typeface="Garamond" panose="02020404030301010803" pitchFamily="18" charset="0"/>
                </a:rPr>
                <a:t>5,546 mmt CO</a:t>
              </a:r>
              <a:r>
                <a:rPr lang="en-US" sz="1400" b="1" i="1" baseline="-25000" dirty="0">
                  <a:solidFill>
                    <a:prstClr val="black"/>
                  </a:solidFill>
                  <a:latin typeface="Garamond" panose="02020404030301010803" pitchFamily="18" charset="0"/>
                </a:rPr>
                <a:t>2</a:t>
              </a:r>
            </a:p>
          </p:txBody>
        </p:sp>
        <p:sp>
          <p:nvSpPr>
            <p:cNvPr id="32" name="TextBox 31"/>
            <p:cNvSpPr txBox="1"/>
            <p:nvPr/>
          </p:nvSpPr>
          <p:spPr>
            <a:xfrm>
              <a:off x="2576745" y="5770876"/>
              <a:ext cx="1607805" cy="361985"/>
            </a:xfrm>
            <a:prstGeom prst="rect">
              <a:avLst/>
            </a:prstGeom>
            <a:noFill/>
          </p:spPr>
          <p:txBody>
            <a:bodyPr wrap="none" rtlCol="0">
              <a:spAutoFit/>
            </a:bodyPr>
            <a:lstStyle/>
            <a:p>
              <a:r>
                <a:rPr lang="en-US" sz="1400" b="1" i="1" dirty="0">
                  <a:solidFill>
                    <a:prstClr val="black"/>
                  </a:solidFill>
                  <a:latin typeface="Garamond" panose="02020404030301010803" pitchFamily="18" charset="0"/>
                </a:rPr>
                <a:t>31,162 mmt CO</a:t>
              </a:r>
              <a:r>
                <a:rPr lang="en-US" sz="1400" b="1" i="1" baseline="-25000" dirty="0">
                  <a:solidFill>
                    <a:prstClr val="black"/>
                  </a:solidFill>
                  <a:latin typeface="Garamond" panose="02020404030301010803" pitchFamily="18" charset="0"/>
                </a:rPr>
                <a:t>2</a:t>
              </a:r>
            </a:p>
          </p:txBody>
        </p:sp>
      </p:grpSp>
      <p:sp>
        <p:nvSpPr>
          <p:cNvPr id="33" name="TextBox 32"/>
          <p:cNvSpPr txBox="1"/>
          <p:nvPr/>
        </p:nvSpPr>
        <p:spPr>
          <a:xfrm>
            <a:off x="1222310" y="260669"/>
            <a:ext cx="7622628" cy="646331"/>
          </a:xfrm>
          <a:prstGeom prst="rect">
            <a:avLst/>
          </a:prstGeom>
          <a:noFill/>
        </p:spPr>
        <p:txBody>
          <a:bodyPr wrap="square" rtlCol="0">
            <a:spAutoFit/>
          </a:bodyPr>
          <a:lstStyle/>
          <a:p>
            <a:r>
              <a:rPr lang="en-US" sz="3600" b="1" dirty="0">
                <a:solidFill>
                  <a:srgbClr val="000000"/>
                </a:solidFill>
                <a:latin typeface="Century Gothic" panose="020B0502020202020204" pitchFamily="34" charset="0"/>
                <a:ea typeface="+mj-ea"/>
                <a:cs typeface="+mj-cs"/>
              </a:rPr>
              <a:t>ENERGY DEMAND PROJECTION</a:t>
            </a:r>
            <a:r>
              <a:rPr lang="en-US" sz="3600" dirty="0" smtClean="0"/>
              <a:t> </a:t>
            </a:r>
            <a:endParaRPr lang="en-US" sz="3600" dirty="0"/>
          </a:p>
        </p:txBody>
      </p:sp>
      <p:sp>
        <p:nvSpPr>
          <p:cNvPr id="34" name="Rectangle 37"/>
          <p:cNvSpPr>
            <a:spLocks noChangeArrowheads="1"/>
          </p:cNvSpPr>
          <p:nvPr/>
        </p:nvSpPr>
        <p:spPr bwMode="auto">
          <a:xfrm>
            <a:off x="2621466" y="2181423"/>
            <a:ext cx="503663" cy="502702"/>
          </a:xfrm>
          <a:prstGeom prst="rect">
            <a:avLst/>
          </a:prstGeom>
          <a:noFill/>
          <a:ln w="9525">
            <a:noFill/>
            <a:miter lim="800000"/>
            <a:headEnd/>
            <a:tailEnd/>
          </a:ln>
        </p:spPr>
        <p:txBody>
          <a:bodyPr wrap="none">
            <a:spAutoFit/>
          </a:bodyPr>
          <a:lstStyle/>
          <a:p>
            <a:pPr algn="ctr">
              <a:lnSpc>
                <a:spcPts val="1600"/>
              </a:lnSpc>
            </a:pPr>
            <a:r>
              <a:rPr lang="en-US" sz="1400" b="1" dirty="0">
                <a:solidFill>
                  <a:prstClr val="white"/>
                </a:solidFill>
                <a:latin typeface="Garamond" panose="02020404030301010803" pitchFamily="18" charset="0"/>
              </a:rPr>
              <a:t>Gas</a:t>
            </a:r>
          </a:p>
          <a:p>
            <a:pPr algn="ctr">
              <a:lnSpc>
                <a:spcPts val="1600"/>
              </a:lnSpc>
            </a:pPr>
            <a:r>
              <a:rPr lang="en-US" sz="1400" b="1" dirty="0" smtClean="0">
                <a:solidFill>
                  <a:prstClr val="white"/>
                </a:solidFill>
                <a:latin typeface="Garamond" panose="02020404030301010803" pitchFamily="18" charset="0"/>
              </a:rPr>
              <a:t>26%</a:t>
            </a:r>
            <a:endParaRPr lang="en-US" sz="1400" b="1" dirty="0">
              <a:solidFill>
                <a:prstClr val="white"/>
              </a:solidFill>
              <a:latin typeface="Garamond" panose="02020404030301010803" pitchFamily="18" charset="0"/>
            </a:endParaRPr>
          </a:p>
        </p:txBody>
      </p:sp>
      <p:sp>
        <p:nvSpPr>
          <p:cNvPr id="35" name="Rectangle 37"/>
          <p:cNvSpPr>
            <a:spLocks noChangeArrowheads="1"/>
          </p:cNvSpPr>
          <p:nvPr/>
        </p:nvSpPr>
        <p:spPr bwMode="auto">
          <a:xfrm>
            <a:off x="2119305" y="2618362"/>
            <a:ext cx="548548" cy="502702"/>
          </a:xfrm>
          <a:prstGeom prst="rect">
            <a:avLst/>
          </a:prstGeom>
          <a:noFill/>
          <a:ln w="9525">
            <a:noFill/>
            <a:miter lim="800000"/>
            <a:headEnd/>
            <a:tailEnd/>
          </a:ln>
        </p:spPr>
        <p:txBody>
          <a:bodyPr wrap="none">
            <a:spAutoFit/>
          </a:bodyPr>
          <a:lstStyle/>
          <a:p>
            <a:pPr algn="ctr">
              <a:lnSpc>
                <a:spcPts val="1600"/>
              </a:lnSpc>
            </a:pPr>
            <a:r>
              <a:rPr lang="en-US" sz="1400" b="1" dirty="0" smtClean="0">
                <a:solidFill>
                  <a:prstClr val="white"/>
                </a:solidFill>
                <a:latin typeface="Garamond" panose="02020404030301010803" pitchFamily="18" charset="0"/>
              </a:rPr>
              <a:t>Oil</a:t>
            </a:r>
            <a:endParaRPr lang="en-US" sz="1400" b="1" dirty="0">
              <a:solidFill>
                <a:prstClr val="white"/>
              </a:solidFill>
              <a:latin typeface="Garamond" panose="02020404030301010803" pitchFamily="18" charset="0"/>
            </a:endParaRPr>
          </a:p>
          <a:p>
            <a:pPr algn="ctr">
              <a:lnSpc>
                <a:spcPts val="1600"/>
              </a:lnSpc>
            </a:pPr>
            <a:r>
              <a:rPr lang="en-US" sz="1400" b="1" dirty="0" smtClean="0">
                <a:solidFill>
                  <a:prstClr val="white"/>
                </a:solidFill>
                <a:latin typeface="Garamond" panose="02020404030301010803" pitchFamily="18" charset="0"/>
              </a:rPr>
              <a:t> 36%</a:t>
            </a:r>
            <a:endParaRPr lang="en-US" sz="1400" b="1" dirty="0">
              <a:solidFill>
                <a:prstClr val="white"/>
              </a:solidFill>
              <a:latin typeface="Garamond" panose="02020404030301010803" pitchFamily="18" charset="0"/>
            </a:endParaRPr>
          </a:p>
        </p:txBody>
      </p:sp>
      <p:sp>
        <p:nvSpPr>
          <p:cNvPr id="36" name="Rectangle 37"/>
          <p:cNvSpPr>
            <a:spLocks noChangeArrowheads="1"/>
          </p:cNvSpPr>
          <p:nvPr/>
        </p:nvSpPr>
        <p:spPr bwMode="auto">
          <a:xfrm>
            <a:off x="2223904" y="5186206"/>
            <a:ext cx="503664" cy="502702"/>
          </a:xfrm>
          <a:prstGeom prst="rect">
            <a:avLst/>
          </a:prstGeom>
          <a:noFill/>
          <a:ln w="9525">
            <a:noFill/>
            <a:miter lim="800000"/>
            <a:headEnd/>
            <a:tailEnd/>
          </a:ln>
        </p:spPr>
        <p:txBody>
          <a:bodyPr wrap="none">
            <a:spAutoFit/>
          </a:bodyPr>
          <a:lstStyle/>
          <a:p>
            <a:pPr algn="ctr">
              <a:lnSpc>
                <a:spcPts val="1600"/>
              </a:lnSpc>
            </a:pPr>
            <a:r>
              <a:rPr lang="en-US" sz="1400" b="1" dirty="0" smtClean="0">
                <a:solidFill>
                  <a:prstClr val="white"/>
                </a:solidFill>
                <a:latin typeface="Garamond" panose="02020404030301010803" pitchFamily="18" charset="0"/>
              </a:rPr>
              <a:t>Oil</a:t>
            </a:r>
            <a:endParaRPr lang="en-US" sz="1400" b="1" dirty="0">
              <a:solidFill>
                <a:prstClr val="white"/>
              </a:solidFill>
              <a:latin typeface="Garamond" panose="02020404030301010803" pitchFamily="18" charset="0"/>
            </a:endParaRPr>
          </a:p>
          <a:p>
            <a:pPr algn="ctr">
              <a:lnSpc>
                <a:spcPts val="1600"/>
              </a:lnSpc>
            </a:pPr>
            <a:r>
              <a:rPr lang="en-US" sz="1400" b="1" dirty="0" smtClean="0">
                <a:solidFill>
                  <a:prstClr val="white"/>
                </a:solidFill>
                <a:latin typeface="Garamond" panose="02020404030301010803" pitchFamily="18" charset="0"/>
              </a:rPr>
              <a:t>32%</a:t>
            </a:r>
            <a:endParaRPr lang="en-US" sz="1400" b="1" dirty="0">
              <a:solidFill>
                <a:prstClr val="white"/>
              </a:solidFill>
              <a:latin typeface="Garamond" panose="02020404030301010803" pitchFamily="18" charset="0"/>
            </a:endParaRPr>
          </a:p>
        </p:txBody>
      </p:sp>
      <p:sp>
        <p:nvSpPr>
          <p:cNvPr id="37" name="Rectangle 37"/>
          <p:cNvSpPr>
            <a:spLocks noChangeArrowheads="1"/>
          </p:cNvSpPr>
          <p:nvPr/>
        </p:nvSpPr>
        <p:spPr bwMode="auto">
          <a:xfrm>
            <a:off x="2048875" y="4775347"/>
            <a:ext cx="532517" cy="502702"/>
          </a:xfrm>
          <a:prstGeom prst="rect">
            <a:avLst/>
          </a:prstGeom>
          <a:noFill/>
          <a:ln w="9525">
            <a:noFill/>
            <a:miter lim="800000"/>
            <a:headEnd/>
            <a:tailEnd/>
          </a:ln>
        </p:spPr>
        <p:txBody>
          <a:bodyPr wrap="none">
            <a:spAutoFit/>
          </a:bodyPr>
          <a:lstStyle/>
          <a:p>
            <a:pPr algn="ctr">
              <a:lnSpc>
                <a:spcPts val="1600"/>
              </a:lnSpc>
            </a:pPr>
            <a:r>
              <a:rPr lang="en-US" sz="1400" b="1" dirty="0" smtClean="0">
                <a:solidFill>
                  <a:prstClr val="white"/>
                </a:solidFill>
                <a:latin typeface="Garamond" panose="02020404030301010803" pitchFamily="18" charset="0"/>
              </a:rPr>
              <a:t>Coal</a:t>
            </a:r>
            <a:endParaRPr lang="en-US" sz="1400" b="1" dirty="0">
              <a:solidFill>
                <a:prstClr val="white"/>
              </a:solidFill>
              <a:latin typeface="Garamond" panose="02020404030301010803" pitchFamily="18" charset="0"/>
            </a:endParaRPr>
          </a:p>
          <a:p>
            <a:pPr algn="ctr">
              <a:lnSpc>
                <a:spcPts val="1600"/>
              </a:lnSpc>
            </a:pPr>
            <a:r>
              <a:rPr lang="en-US" sz="1400" b="1" dirty="0" smtClean="0">
                <a:solidFill>
                  <a:prstClr val="white"/>
                </a:solidFill>
                <a:latin typeface="Garamond" panose="02020404030301010803" pitchFamily="18" charset="0"/>
              </a:rPr>
              <a:t>29%</a:t>
            </a:r>
            <a:endParaRPr lang="en-US" sz="1400" b="1" dirty="0">
              <a:solidFill>
                <a:prstClr val="white"/>
              </a:solidFill>
              <a:latin typeface="Garamond" panose="02020404030301010803" pitchFamily="18" charset="0"/>
            </a:endParaRPr>
          </a:p>
        </p:txBody>
      </p:sp>
      <p:sp>
        <p:nvSpPr>
          <p:cNvPr id="38" name="Rectangle 37"/>
          <p:cNvSpPr>
            <a:spLocks noChangeArrowheads="1"/>
          </p:cNvSpPr>
          <p:nvPr/>
        </p:nvSpPr>
        <p:spPr bwMode="auto">
          <a:xfrm>
            <a:off x="2159962" y="2147414"/>
            <a:ext cx="532518" cy="502702"/>
          </a:xfrm>
          <a:prstGeom prst="rect">
            <a:avLst/>
          </a:prstGeom>
          <a:noFill/>
          <a:ln w="9525">
            <a:noFill/>
            <a:miter lim="800000"/>
            <a:headEnd/>
            <a:tailEnd/>
          </a:ln>
        </p:spPr>
        <p:txBody>
          <a:bodyPr wrap="none">
            <a:spAutoFit/>
          </a:bodyPr>
          <a:lstStyle/>
          <a:p>
            <a:pPr algn="ctr">
              <a:lnSpc>
                <a:spcPts val="1600"/>
              </a:lnSpc>
            </a:pPr>
            <a:r>
              <a:rPr lang="en-US" sz="1400" b="1" dirty="0" smtClean="0">
                <a:solidFill>
                  <a:prstClr val="white"/>
                </a:solidFill>
                <a:latin typeface="Garamond" panose="02020404030301010803" pitchFamily="18" charset="0"/>
              </a:rPr>
              <a:t>Coal</a:t>
            </a:r>
            <a:endParaRPr lang="en-US" sz="1400" b="1" dirty="0">
              <a:solidFill>
                <a:prstClr val="white"/>
              </a:solidFill>
              <a:latin typeface="Garamond" panose="02020404030301010803" pitchFamily="18" charset="0"/>
            </a:endParaRPr>
          </a:p>
          <a:p>
            <a:pPr algn="ctr">
              <a:lnSpc>
                <a:spcPts val="1600"/>
              </a:lnSpc>
            </a:pPr>
            <a:r>
              <a:rPr lang="en-US" sz="1400" b="1" dirty="0" smtClean="0">
                <a:solidFill>
                  <a:prstClr val="white"/>
                </a:solidFill>
                <a:latin typeface="Garamond" panose="02020404030301010803" pitchFamily="18" charset="0"/>
              </a:rPr>
              <a:t>20%</a:t>
            </a:r>
            <a:endParaRPr lang="en-US" sz="1400" b="1" dirty="0">
              <a:solidFill>
                <a:prstClr val="white"/>
              </a:solidFill>
              <a:latin typeface="Garamond" panose="02020404030301010803" pitchFamily="18" charset="0"/>
            </a:endParaRPr>
          </a:p>
        </p:txBody>
      </p:sp>
      <p:sp>
        <p:nvSpPr>
          <p:cNvPr id="39" name="Rectangle 37"/>
          <p:cNvSpPr>
            <a:spLocks noChangeArrowheads="1"/>
          </p:cNvSpPr>
          <p:nvPr/>
        </p:nvSpPr>
        <p:spPr bwMode="auto">
          <a:xfrm>
            <a:off x="2978073" y="2654783"/>
            <a:ext cx="1064461" cy="502702"/>
          </a:xfrm>
          <a:prstGeom prst="rect">
            <a:avLst/>
          </a:prstGeom>
          <a:noFill/>
          <a:ln w="9525">
            <a:noFill/>
            <a:miter lim="800000"/>
            <a:headEnd/>
            <a:tailEnd/>
          </a:ln>
        </p:spPr>
        <p:txBody>
          <a:bodyPr wrap="square">
            <a:spAutoFit/>
          </a:bodyPr>
          <a:lstStyle/>
          <a:p>
            <a:pPr algn="ctr">
              <a:lnSpc>
                <a:spcPts val="1600"/>
              </a:lnSpc>
            </a:pPr>
            <a:r>
              <a:rPr lang="en-US" sz="1400" b="1" dirty="0" smtClean="0">
                <a:solidFill>
                  <a:srgbClr val="FF0000"/>
                </a:solidFill>
                <a:latin typeface="Garamond" panose="02020404030301010803" pitchFamily="18" charset="0"/>
              </a:rPr>
              <a:t>Nuclear</a:t>
            </a:r>
            <a:endParaRPr lang="en-US" sz="1400" b="1" dirty="0">
              <a:solidFill>
                <a:srgbClr val="FF0000"/>
              </a:solidFill>
              <a:latin typeface="Garamond" panose="02020404030301010803" pitchFamily="18" charset="0"/>
            </a:endParaRPr>
          </a:p>
          <a:p>
            <a:pPr algn="ctr">
              <a:lnSpc>
                <a:spcPts val="1600"/>
              </a:lnSpc>
            </a:pPr>
            <a:r>
              <a:rPr lang="en-US" sz="1400" b="1" dirty="0">
                <a:solidFill>
                  <a:srgbClr val="FF0000"/>
                </a:solidFill>
                <a:latin typeface="Garamond" panose="02020404030301010803" pitchFamily="18" charset="0"/>
              </a:rPr>
              <a:t>9</a:t>
            </a:r>
            <a:r>
              <a:rPr lang="en-US" sz="1400" b="1" dirty="0" smtClean="0">
                <a:solidFill>
                  <a:srgbClr val="FF0000"/>
                </a:solidFill>
                <a:latin typeface="Garamond" panose="02020404030301010803" pitchFamily="18" charset="0"/>
              </a:rPr>
              <a:t>%</a:t>
            </a:r>
            <a:endParaRPr lang="en-US" sz="1400" b="1" dirty="0">
              <a:solidFill>
                <a:srgbClr val="FF0000"/>
              </a:solidFill>
              <a:latin typeface="Garamond" panose="02020404030301010803" pitchFamily="18" charset="0"/>
            </a:endParaRPr>
          </a:p>
        </p:txBody>
      </p:sp>
      <p:sp>
        <p:nvSpPr>
          <p:cNvPr id="40" name="Rectangle 37"/>
          <p:cNvSpPr>
            <a:spLocks noChangeArrowheads="1"/>
          </p:cNvSpPr>
          <p:nvPr/>
        </p:nvSpPr>
        <p:spPr bwMode="auto">
          <a:xfrm>
            <a:off x="6218786" y="2774609"/>
            <a:ext cx="593432" cy="502702"/>
          </a:xfrm>
          <a:prstGeom prst="rect">
            <a:avLst/>
          </a:prstGeom>
          <a:noFill/>
          <a:ln w="9525">
            <a:noFill/>
            <a:miter lim="800000"/>
            <a:headEnd/>
            <a:tailEnd/>
          </a:ln>
        </p:spPr>
        <p:txBody>
          <a:bodyPr wrap="none">
            <a:spAutoFit/>
          </a:bodyPr>
          <a:lstStyle/>
          <a:p>
            <a:pPr algn="ctr">
              <a:lnSpc>
                <a:spcPts val="1600"/>
              </a:lnSpc>
            </a:pPr>
            <a:r>
              <a:rPr lang="en-US" sz="1400" b="1" dirty="0" smtClean="0">
                <a:solidFill>
                  <a:prstClr val="white"/>
                </a:solidFill>
                <a:latin typeface="Garamond" panose="02020404030301010803" pitchFamily="18" charset="0"/>
              </a:rPr>
              <a:t>Oil</a:t>
            </a:r>
            <a:endParaRPr lang="en-US" sz="1400" b="1" dirty="0">
              <a:solidFill>
                <a:prstClr val="white"/>
              </a:solidFill>
              <a:latin typeface="Garamond" panose="02020404030301010803" pitchFamily="18" charset="0"/>
            </a:endParaRPr>
          </a:p>
          <a:p>
            <a:pPr algn="ctr">
              <a:lnSpc>
                <a:spcPts val="1600"/>
              </a:lnSpc>
            </a:pPr>
            <a:r>
              <a:rPr lang="en-US" sz="1400" b="1" dirty="0" smtClean="0">
                <a:solidFill>
                  <a:prstClr val="white"/>
                </a:solidFill>
                <a:latin typeface="Garamond" panose="02020404030301010803" pitchFamily="18" charset="0"/>
              </a:rPr>
              <a:t>  33%</a:t>
            </a:r>
            <a:endParaRPr lang="en-US" sz="1400" b="1" dirty="0">
              <a:solidFill>
                <a:prstClr val="white"/>
              </a:solidFill>
              <a:latin typeface="Garamond" panose="02020404030301010803" pitchFamily="18" charset="0"/>
            </a:endParaRPr>
          </a:p>
        </p:txBody>
      </p:sp>
      <p:sp>
        <p:nvSpPr>
          <p:cNvPr id="41" name="Rectangle 37"/>
          <p:cNvSpPr>
            <a:spLocks noChangeArrowheads="1"/>
          </p:cNvSpPr>
          <p:nvPr/>
        </p:nvSpPr>
        <p:spPr bwMode="auto">
          <a:xfrm>
            <a:off x="6194467" y="2149680"/>
            <a:ext cx="532517" cy="502702"/>
          </a:xfrm>
          <a:prstGeom prst="rect">
            <a:avLst/>
          </a:prstGeom>
          <a:noFill/>
          <a:ln w="9525">
            <a:noFill/>
            <a:miter lim="800000"/>
            <a:headEnd/>
            <a:tailEnd/>
          </a:ln>
        </p:spPr>
        <p:txBody>
          <a:bodyPr wrap="none">
            <a:spAutoFit/>
          </a:bodyPr>
          <a:lstStyle/>
          <a:p>
            <a:pPr algn="ctr">
              <a:lnSpc>
                <a:spcPts val="1600"/>
              </a:lnSpc>
            </a:pPr>
            <a:r>
              <a:rPr lang="en-US" sz="1400" b="1" dirty="0" smtClean="0">
                <a:solidFill>
                  <a:prstClr val="white"/>
                </a:solidFill>
                <a:latin typeface="Garamond" panose="02020404030301010803" pitchFamily="18" charset="0"/>
              </a:rPr>
              <a:t>Coal</a:t>
            </a:r>
            <a:endParaRPr lang="en-US" sz="1400" b="1" dirty="0">
              <a:solidFill>
                <a:prstClr val="white"/>
              </a:solidFill>
              <a:latin typeface="Garamond" panose="02020404030301010803" pitchFamily="18" charset="0"/>
            </a:endParaRPr>
          </a:p>
          <a:p>
            <a:pPr algn="ctr">
              <a:lnSpc>
                <a:spcPts val="1600"/>
              </a:lnSpc>
            </a:pPr>
            <a:r>
              <a:rPr lang="en-US" sz="1400" b="1" dirty="0" smtClean="0">
                <a:solidFill>
                  <a:prstClr val="white"/>
                </a:solidFill>
                <a:latin typeface="Garamond" panose="02020404030301010803" pitchFamily="18" charset="0"/>
              </a:rPr>
              <a:t>18%</a:t>
            </a:r>
            <a:endParaRPr lang="en-US" sz="1400" b="1" dirty="0">
              <a:solidFill>
                <a:prstClr val="white"/>
              </a:solidFill>
              <a:latin typeface="Garamond" panose="02020404030301010803" pitchFamily="18" charset="0"/>
            </a:endParaRPr>
          </a:p>
        </p:txBody>
      </p:sp>
      <p:sp>
        <p:nvSpPr>
          <p:cNvPr id="42" name="Rectangle 37"/>
          <p:cNvSpPr>
            <a:spLocks noChangeArrowheads="1"/>
          </p:cNvSpPr>
          <p:nvPr/>
        </p:nvSpPr>
        <p:spPr bwMode="auto">
          <a:xfrm>
            <a:off x="6964896" y="2149680"/>
            <a:ext cx="503664" cy="502702"/>
          </a:xfrm>
          <a:prstGeom prst="rect">
            <a:avLst/>
          </a:prstGeom>
          <a:noFill/>
          <a:ln w="9525">
            <a:noFill/>
            <a:miter lim="800000"/>
            <a:headEnd/>
            <a:tailEnd/>
          </a:ln>
        </p:spPr>
        <p:txBody>
          <a:bodyPr wrap="none">
            <a:spAutoFit/>
          </a:bodyPr>
          <a:lstStyle/>
          <a:p>
            <a:pPr algn="ctr">
              <a:lnSpc>
                <a:spcPts val="1600"/>
              </a:lnSpc>
            </a:pPr>
            <a:r>
              <a:rPr lang="en-US" sz="1400" b="1" dirty="0">
                <a:solidFill>
                  <a:prstClr val="white"/>
                </a:solidFill>
                <a:latin typeface="Garamond" panose="02020404030301010803" pitchFamily="18" charset="0"/>
              </a:rPr>
              <a:t>Gas</a:t>
            </a:r>
          </a:p>
          <a:p>
            <a:pPr algn="ctr">
              <a:lnSpc>
                <a:spcPts val="1600"/>
              </a:lnSpc>
            </a:pPr>
            <a:r>
              <a:rPr lang="en-US" sz="1400" b="1" dirty="0" smtClean="0">
                <a:solidFill>
                  <a:prstClr val="white"/>
                </a:solidFill>
                <a:latin typeface="Garamond" panose="02020404030301010803" pitchFamily="18" charset="0"/>
              </a:rPr>
              <a:t>30%</a:t>
            </a:r>
            <a:endParaRPr lang="en-US" sz="1400" b="1" dirty="0">
              <a:solidFill>
                <a:prstClr val="white"/>
              </a:solidFill>
              <a:latin typeface="Garamond" panose="02020404030301010803" pitchFamily="18" charset="0"/>
            </a:endParaRPr>
          </a:p>
        </p:txBody>
      </p:sp>
      <p:sp>
        <p:nvSpPr>
          <p:cNvPr id="43" name="Rectangle 37"/>
          <p:cNvSpPr>
            <a:spLocks noChangeArrowheads="1"/>
          </p:cNvSpPr>
          <p:nvPr/>
        </p:nvSpPr>
        <p:spPr bwMode="auto">
          <a:xfrm>
            <a:off x="6285141" y="4678435"/>
            <a:ext cx="532517" cy="502702"/>
          </a:xfrm>
          <a:prstGeom prst="rect">
            <a:avLst/>
          </a:prstGeom>
          <a:noFill/>
          <a:ln w="9525">
            <a:noFill/>
            <a:miter lim="800000"/>
            <a:headEnd/>
            <a:tailEnd/>
          </a:ln>
        </p:spPr>
        <p:txBody>
          <a:bodyPr wrap="none">
            <a:spAutoFit/>
          </a:bodyPr>
          <a:lstStyle/>
          <a:p>
            <a:pPr algn="ctr">
              <a:lnSpc>
                <a:spcPts val="1600"/>
              </a:lnSpc>
            </a:pPr>
            <a:r>
              <a:rPr lang="en-US" sz="1400" b="1" dirty="0" smtClean="0">
                <a:solidFill>
                  <a:prstClr val="white"/>
                </a:solidFill>
                <a:latin typeface="Garamond" panose="02020404030301010803" pitchFamily="18" charset="0"/>
              </a:rPr>
              <a:t>Coal</a:t>
            </a:r>
            <a:endParaRPr lang="en-US" sz="1400" b="1" dirty="0">
              <a:solidFill>
                <a:prstClr val="white"/>
              </a:solidFill>
              <a:latin typeface="Garamond" panose="02020404030301010803" pitchFamily="18" charset="0"/>
            </a:endParaRPr>
          </a:p>
          <a:p>
            <a:pPr algn="ctr">
              <a:lnSpc>
                <a:spcPts val="1600"/>
              </a:lnSpc>
            </a:pPr>
            <a:r>
              <a:rPr lang="en-US" sz="1400" b="1" dirty="0" smtClean="0">
                <a:solidFill>
                  <a:prstClr val="white"/>
                </a:solidFill>
                <a:latin typeface="Garamond" panose="02020404030301010803" pitchFamily="18" charset="0"/>
              </a:rPr>
              <a:t>29%</a:t>
            </a:r>
            <a:endParaRPr lang="en-US" sz="1400" b="1" dirty="0">
              <a:solidFill>
                <a:prstClr val="white"/>
              </a:solidFill>
              <a:latin typeface="Garamond" panose="02020404030301010803" pitchFamily="18" charset="0"/>
            </a:endParaRPr>
          </a:p>
        </p:txBody>
      </p:sp>
      <p:sp>
        <p:nvSpPr>
          <p:cNvPr id="44" name="Rectangle 37"/>
          <p:cNvSpPr>
            <a:spLocks noChangeArrowheads="1"/>
          </p:cNvSpPr>
          <p:nvPr/>
        </p:nvSpPr>
        <p:spPr bwMode="auto">
          <a:xfrm>
            <a:off x="7067347" y="4606554"/>
            <a:ext cx="503664" cy="502702"/>
          </a:xfrm>
          <a:prstGeom prst="rect">
            <a:avLst/>
          </a:prstGeom>
          <a:noFill/>
          <a:ln w="9525">
            <a:noFill/>
            <a:miter lim="800000"/>
            <a:headEnd/>
            <a:tailEnd/>
          </a:ln>
        </p:spPr>
        <p:txBody>
          <a:bodyPr wrap="none">
            <a:spAutoFit/>
          </a:bodyPr>
          <a:lstStyle/>
          <a:p>
            <a:pPr algn="ctr">
              <a:lnSpc>
                <a:spcPts val="1600"/>
              </a:lnSpc>
            </a:pPr>
            <a:r>
              <a:rPr lang="en-US" sz="1400" b="1" dirty="0">
                <a:solidFill>
                  <a:prstClr val="white"/>
                </a:solidFill>
                <a:latin typeface="Garamond" panose="02020404030301010803" pitchFamily="18" charset="0"/>
              </a:rPr>
              <a:t>Gas</a:t>
            </a:r>
          </a:p>
          <a:p>
            <a:pPr algn="ctr">
              <a:lnSpc>
                <a:spcPts val="1600"/>
              </a:lnSpc>
            </a:pPr>
            <a:r>
              <a:rPr lang="en-US" sz="1400" b="1" dirty="0" smtClean="0">
                <a:solidFill>
                  <a:prstClr val="white"/>
                </a:solidFill>
                <a:latin typeface="Garamond" panose="02020404030301010803" pitchFamily="18" charset="0"/>
              </a:rPr>
              <a:t>23%</a:t>
            </a:r>
            <a:endParaRPr lang="en-US" sz="1400" b="1" dirty="0">
              <a:solidFill>
                <a:prstClr val="white"/>
              </a:solidFill>
              <a:latin typeface="Garamond" panose="02020404030301010803" pitchFamily="18" charset="0"/>
            </a:endParaRPr>
          </a:p>
        </p:txBody>
      </p:sp>
      <p:sp>
        <p:nvSpPr>
          <p:cNvPr id="45" name="Rectangle 37"/>
          <p:cNvSpPr>
            <a:spLocks noChangeArrowheads="1"/>
          </p:cNvSpPr>
          <p:nvPr/>
        </p:nvSpPr>
        <p:spPr bwMode="auto">
          <a:xfrm>
            <a:off x="6402200" y="5325069"/>
            <a:ext cx="503664" cy="502702"/>
          </a:xfrm>
          <a:prstGeom prst="rect">
            <a:avLst/>
          </a:prstGeom>
          <a:noFill/>
          <a:ln w="9525">
            <a:noFill/>
            <a:miter lim="800000"/>
            <a:headEnd/>
            <a:tailEnd/>
          </a:ln>
        </p:spPr>
        <p:txBody>
          <a:bodyPr wrap="none">
            <a:spAutoFit/>
          </a:bodyPr>
          <a:lstStyle/>
          <a:p>
            <a:pPr algn="ctr">
              <a:lnSpc>
                <a:spcPts val="1600"/>
              </a:lnSpc>
            </a:pPr>
            <a:r>
              <a:rPr lang="en-US" sz="1400" b="1" dirty="0" smtClean="0">
                <a:solidFill>
                  <a:prstClr val="white"/>
                </a:solidFill>
                <a:latin typeface="Garamond" panose="02020404030301010803" pitchFamily="18" charset="0"/>
              </a:rPr>
              <a:t>Oil</a:t>
            </a:r>
            <a:endParaRPr lang="en-US" sz="1400" b="1" dirty="0">
              <a:solidFill>
                <a:prstClr val="white"/>
              </a:solidFill>
              <a:latin typeface="Garamond" panose="02020404030301010803" pitchFamily="18" charset="0"/>
            </a:endParaRPr>
          </a:p>
          <a:p>
            <a:pPr algn="ctr">
              <a:lnSpc>
                <a:spcPts val="1600"/>
              </a:lnSpc>
            </a:pPr>
            <a:r>
              <a:rPr lang="en-US" sz="1400" b="1" dirty="0" smtClean="0">
                <a:solidFill>
                  <a:prstClr val="white"/>
                </a:solidFill>
                <a:latin typeface="Garamond" panose="02020404030301010803" pitchFamily="18" charset="0"/>
              </a:rPr>
              <a:t>27%</a:t>
            </a:r>
            <a:endParaRPr lang="en-US" sz="1400" b="1" dirty="0">
              <a:solidFill>
                <a:prstClr val="white"/>
              </a:solidFill>
              <a:latin typeface="Garamond" panose="02020404030301010803" pitchFamily="18" charset="0"/>
            </a:endParaRPr>
          </a:p>
        </p:txBody>
      </p:sp>
      <p:sp>
        <p:nvSpPr>
          <p:cNvPr id="46" name="Text Placeholder 80"/>
          <p:cNvSpPr txBox="1">
            <a:spLocks/>
          </p:cNvSpPr>
          <p:nvPr/>
        </p:nvSpPr>
        <p:spPr>
          <a:xfrm>
            <a:off x="271098" y="6097226"/>
            <a:ext cx="5029200" cy="215900"/>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mtClean="0"/>
              <a:t>U.S. data from EIA, Annual Energy Outlook 2014 early release; World data from IEA, World Energy Outlook 2013</a:t>
            </a:r>
            <a:endParaRPr lang="en-US" dirty="0" smtClean="0"/>
          </a:p>
        </p:txBody>
      </p:sp>
    </p:spTree>
    <p:extLst>
      <p:ext uri="{BB962C8B-B14F-4D97-AF65-F5344CB8AC3E}">
        <p14:creationId xmlns:p14="http://schemas.microsoft.com/office/powerpoint/2010/main" val="42103347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50"/>
          <p:cNvSpPr>
            <a:spLocks noGrp="1"/>
          </p:cNvSpPr>
          <p:nvPr>
            <p:ph type="ctrTitle"/>
          </p:nvPr>
        </p:nvSpPr>
        <p:spPr>
          <a:xfrm>
            <a:off x="270628" y="146034"/>
            <a:ext cx="8810273" cy="740374"/>
          </a:xfrm>
        </p:spPr>
        <p:txBody>
          <a:bodyPr anchor="b"/>
          <a:lstStyle/>
          <a:p>
            <a:r>
              <a:rPr lang="en-US" dirty="0">
                <a:solidFill>
                  <a:srgbClr val="000000"/>
                </a:solidFill>
              </a:rPr>
              <a:t>Point of Reference</a:t>
            </a:r>
            <a:endParaRPr lang="en-US" dirty="0"/>
          </a:p>
        </p:txBody>
      </p:sp>
      <p:pic>
        <p:nvPicPr>
          <p:cNvPr id="53" name="Picture 1"/>
          <p:cNvPicPr>
            <a:picLocks noChangeAspect="1" noChangeArrowheads="1"/>
          </p:cNvPicPr>
          <p:nvPr/>
        </p:nvPicPr>
        <p:blipFill>
          <a:blip r:embed="rId2" cstate="print"/>
          <a:srcRect/>
          <a:stretch>
            <a:fillRect/>
          </a:stretch>
        </p:blipFill>
        <p:spPr bwMode="auto">
          <a:xfrm>
            <a:off x="6707134" y="1243980"/>
            <a:ext cx="4991150" cy="3394352"/>
          </a:xfrm>
          <a:prstGeom prst="rect">
            <a:avLst/>
          </a:prstGeom>
          <a:noFill/>
          <a:ln w="9525">
            <a:noFill/>
            <a:miter lim="800000"/>
            <a:headEnd/>
            <a:tailEnd/>
          </a:ln>
          <a:effectLst/>
        </p:spPr>
      </p:pic>
      <p:pic>
        <p:nvPicPr>
          <p:cNvPr id="54" name="Picture 2" descr="2alternative"/>
          <p:cNvPicPr>
            <a:picLocks noChangeAspect="1" noChangeArrowheads="1"/>
          </p:cNvPicPr>
          <p:nvPr/>
        </p:nvPicPr>
        <p:blipFill>
          <a:blip r:embed="rId3" cstate="print"/>
          <a:srcRect/>
          <a:stretch>
            <a:fillRect/>
          </a:stretch>
        </p:blipFill>
        <p:spPr bwMode="auto">
          <a:xfrm>
            <a:off x="395553" y="3116111"/>
            <a:ext cx="2918606" cy="27085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5" name="Rectangle 4"/>
          <p:cNvSpPr>
            <a:spLocks noChangeArrowheads="1"/>
          </p:cNvSpPr>
          <p:nvPr/>
        </p:nvSpPr>
        <p:spPr bwMode="auto">
          <a:xfrm>
            <a:off x="195310" y="1334558"/>
            <a:ext cx="6610932" cy="1693290"/>
          </a:xfrm>
          <a:prstGeom prst="rect">
            <a:avLst/>
          </a:prstGeom>
          <a:noFill/>
          <a:ln w="12700">
            <a:noFill/>
            <a:miter lim="800000"/>
            <a:headEnd/>
            <a:tailEnd/>
          </a:ln>
        </p:spPr>
        <p:txBody>
          <a:bodyPr lIns="75927" tIns="38889" rIns="75927" bIns="38889"/>
          <a:lstStyle/>
          <a:p>
            <a:pPr marL="285750" indent="-285750" defTabSz="758825" eaLnBrk="0" hangingPunct="0">
              <a:lnSpc>
                <a:spcPct val="90000"/>
              </a:lnSpc>
              <a:spcBef>
                <a:spcPts val="1200"/>
              </a:spcBef>
              <a:buFontTx/>
              <a:buChar char="•"/>
            </a:pPr>
            <a:r>
              <a:rPr lang="en-US" sz="2000" b="1" dirty="0" smtClean="0">
                <a:solidFill>
                  <a:srgbClr val="000000"/>
                </a:solidFill>
                <a:latin typeface="Garamond" panose="02020404030301010803" pitchFamily="18" charset="0"/>
              </a:rPr>
              <a:t>Competing </a:t>
            </a:r>
            <a:r>
              <a:rPr lang="en-US" sz="2000" b="1" dirty="0">
                <a:solidFill>
                  <a:srgbClr val="000000"/>
                </a:solidFill>
                <a:latin typeface="Garamond" panose="02020404030301010803" pitchFamily="18" charset="0"/>
              </a:rPr>
              <a:t>demands for reliable, low-cost energy and climate change </a:t>
            </a:r>
            <a:r>
              <a:rPr lang="en-US" sz="2000" b="1" dirty="0" smtClean="0">
                <a:solidFill>
                  <a:srgbClr val="000000"/>
                </a:solidFill>
                <a:latin typeface="Garamond" panose="02020404030301010803" pitchFamily="18" charset="0"/>
              </a:rPr>
              <a:t>mitigation</a:t>
            </a:r>
            <a:endParaRPr lang="en-US" sz="2000" b="1" dirty="0">
              <a:solidFill>
                <a:srgbClr val="000000"/>
              </a:solidFill>
              <a:latin typeface="Garamond" panose="02020404030301010803" pitchFamily="18" charset="0"/>
            </a:endParaRPr>
          </a:p>
          <a:p>
            <a:pPr marL="285750" indent="-285750" defTabSz="758825" eaLnBrk="0" hangingPunct="0">
              <a:lnSpc>
                <a:spcPct val="90000"/>
              </a:lnSpc>
              <a:spcBef>
                <a:spcPts val="1200"/>
              </a:spcBef>
              <a:buFontTx/>
              <a:buChar char="•"/>
            </a:pPr>
            <a:r>
              <a:rPr lang="en-US" sz="2000" b="1" dirty="0">
                <a:solidFill>
                  <a:srgbClr val="000000"/>
                </a:solidFill>
                <a:latin typeface="Garamond" panose="02020404030301010803" pitchFamily="18" charset="0"/>
              </a:rPr>
              <a:t>Uncertainty of regulatory outcomes and rising costs </a:t>
            </a:r>
            <a:r>
              <a:rPr lang="en-US" sz="2000" b="1" dirty="0" smtClean="0">
                <a:solidFill>
                  <a:srgbClr val="000000"/>
                </a:solidFill>
                <a:latin typeface="Garamond" panose="02020404030301010803" pitchFamily="18" charset="0"/>
              </a:rPr>
              <a:t>impact opportunities for capital </a:t>
            </a:r>
            <a:r>
              <a:rPr lang="en-US" sz="2000" b="1" dirty="0">
                <a:solidFill>
                  <a:srgbClr val="000000"/>
                </a:solidFill>
                <a:latin typeface="Garamond" panose="02020404030301010803" pitchFamily="18" charset="0"/>
              </a:rPr>
              <a:t>investment</a:t>
            </a:r>
            <a:r>
              <a:rPr lang="en-US" sz="2000" b="1" dirty="0" smtClean="0">
                <a:solidFill>
                  <a:srgbClr val="000000"/>
                </a:solidFill>
                <a:latin typeface="Garamond" panose="02020404030301010803" pitchFamily="18" charset="0"/>
              </a:rPr>
              <a:t>, production capacity, and other factors in an integrated infrastructure</a:t>
            </a:r>
            <a:endParaRPr lang="en-US" sz="2000" b="1" dirty="0">
              <a:solidFill>
                <a:srgbClr val="000000"/>
              </a:solidFill>
              <a:latin typeface="Garamond" panose="02020404030301010803" pitchFamily="18" charset="0"/>
            </a:endParaRPr>
          </a:p>
        </p:txBody>
      </p:sp>
      <p:sp>
        <p:nvSpPr>
          <p:cNvPr id="56" name="Rectangle 55"/>
          <p:cNvSpPr/>
          <p:nvPr/>
        </p:nvSpPr>
        <p:spPr>
          <a:xfrm>
            <a:off x="3500775" y="4626154"/>
            <a:ext cx="8533073" cy="1631216"/>
          </a:xfrm>
          <a:prstGeom prst="rect">
            <a:avLst/>
          </a:prstGeom>
        </p:spPr>
        <p:txBody>
          <a:bodyPr wrap="square">
            <a:spAutoFit/>
          </a:bodyPr>
          <a:lstStyle/>
          <a:p>
            <a:pPr marL="285750" indent="-285750" defTabSz="758825" eaLnBrk="0" hangingPunct="0">
              <a:lnSpc>
                <a:spcPct val="90000"/>
              </a:lnSpc>
              <a:spcBef>
                <a:spcPts val="1200"/>
              </a:spcBef>
              <a:buFontTx/>
              <a:buChar char="•"/>
            </a:pPr>
            <a:r>
              <a:rPr lang="en-US" sz="2000" b="1" dirty="0" smtClean="0">
                <a:solidFill>
                  <a:srgbClr val="000000"/>
                </a:solidFill>
                <a:latin typeface="Garamond" panose="02020404030301010803" pitchFamily="18" charset="0"/>
              </a:rPr>
              <a:t>Carry out research and development to foster new processes that address conflicting energy objectives</a:t>
            </a:r>
          </a:p>
          <a:p>
            <a:pPr marL="285750" indent="-285750" defTabSz="758825" eaLnBrk="0" hangingPunct="0">
              <a:lnSpc>
                <a:spcPct val="90000"/>
              </a:lnSpc>
              <a:spcBef>
                <a:spcPts val="1200"/>
              </a:spcBef>
              <a:buFontTx/>
              <a:buChar char="•"/>
            </a:pPr>
            <a:r>
              <a:rPr lang="en-US" sz="2000" b="1" dirty="0" smtClean="0">
                <a:solidFill>
                  <a:srgbClr val="000000"/>
                </a:solidFill>
                <a:latin typeface="Garamond" panose="02020404030301010803" pitchFamily="18" charset="0"/>
              </a:rPr>
              <a:t>Our laboratory’s mission is to increase efficiency and mitigate CO</a:t>
            </a:r>
            <a:r>
              <a:rPr lang="en-US" sz="2000" b="1" baseline="-25000" dirty="0" smtClean="0">
                <a:solidFill>
                  <a:srgbClr val="000000"/>
                </a:solidFill>
                <a:latin typeface="Garamond" panose="02020404030301010803" pitchFamily="18" charset="0"/>
              </a:rPr>
              <a:t>2</a:t>
            </a:r>
            <a:r>
              <a:rPr lang="en-US" sz="2000" b="1" dirty="0" smtClean="0">
                <a:solidFill>
                  <a:srgbClr val="000000"/>
                </a:solidFill>
                <a:latin typeface="Garamond" panose="02020404030301010803" pitchFamily="18" charset="0"/>
              </a:rPr>
              <a:t> emissions in current plants and to develop novel carbon capture ready power generation processes</a:t>
            </a:r>
            <a:endParaRPr lang="en-US" sz="2000" b="1" dirty="0">
              <a:solidFill>
                <a:srgbClr val="000000"/>
              </a:solidFill>
              <a:latin typeface="Garamond" panose="02020404030301010803" pitchFamily="18" charset="0"/>
            </a:endParaRPr>
          </a:p>
        </p:txBody>
      </p:sp>
    </p:spTree>
    <p:extLst>
      <p:ext uri="{BB962C8B-B14F-4D97-AF65-F5344CB8AC3E}">
        <p14:creationId xmlns:p14="http://schemas.microsoft.com/office/powerpoint/2010/main" val="33776318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70628" y="146034"/>
            <a:ext cx="8810273" cy="728170"/>
          </a:xfrm>
        </p:spPr>
        <p:txBody>
          <a:bodyPr anchor="b"/>
          <a:lstStyle/>
          <a:p>
            <a:r>
              <a:rPr lang="en-US" dirty="0"/>
              <a:t>NETL: THE Fossil Energy Laboratory</a:t>
            </a:r>
          </a:p>
        </p:txBody>
      </p:sp>
      <p:grpSp>
        <p:nvGrpSpPr>
          <p:cNvPr id="4" name="Group 3"/>
          <p:cNvGrpSpPr/>
          <p:nvPr/>
        </p:nvGrpSpPr>
        <p:grpSpPr>
          <a:xfrm>
            <a:off x="0" y="1280712"/>
            <a:ext cx="12192000" cy="4982560"/>
            <a:chOff x="0" y="1143168"/>
            <a:chExt cx="9144000" cy="5305257"/>
          </a:xfrm>
        </p:grpSpPr>
        <p:sp>
          <p:nvSpPr>
            <p:cNvPr id="5" name="Rectangle 4"/>
            <p:cNvSpPr/>
            <p:nvPr/>
          </p:nvSpPr>
          <p:spPr>
            <a:xfrm>
              <a:off x="0" y="1152393"/>
              <a:ext cx="9144000" cy="5296032"/>
            </a:xfrm>
            <a:prstGeom prst="rect">
              <a:avLst/>
            </a:prstGeom>
            <a:blipFill>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0" y="1143168"/>
              <a:ext cx="9144000" cy="5303128"/>
            </a:xfrm>
            <a:prstGeom prst="rect">
              <a:avLst/>
            </a:prstGeom>
            <a:gradFill flip="none" rotWithShape="1">
              <a:gsLst>
                <a:gs pos="8000">
                  <a:schemeClr val="bg1">
                    <a:alpha val="50000"/>
                  </a:schemeClr>
                </a:gs>
                <a:gs pos="25000">
                  <a:schemeClr val="bg1">
                    <a:alpha val="94000"/>
                  </a:schemeClr>
                </a:gs>
                <a:gs pos="100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Content Placeholder 6"/>
          <p:cNvSpPr>
            <a:spLocks noGrp="1"/>
          </p:cNvSpPr>
          <p:nvPr>
            <p:ph idx="4294967295"/>
          </p:nvPr>
        </p:nvSpPr>
        <p:spPr>
          <a:xfrm>
            <a:off x="8266848" y="2815619"/>
            <a:ext cx="3524853" cy="1311128"/>
          </a:xfrm>
          <a:solidFill>
            <a:schemeClr val="bg1"/>
          </a:solidFill>
          <a:ln w="0">
            <a:solidFill>
              <a:schemeClr val="accent1"/>
            </a:solidFill>
          </a:ln>
        </p:spPr>
        <p:txBody>
          <a:bodyPr wrap="square" anchor="ctr" anchorCtr="1">
            <a:spAutoFit/>
          </a:bodyPr>
          <a:lstStyle/>
          <a:p>
            <a:pPr marL="0" indent="0" algn="ctr">
              <a:lnSpc>
                <a:spcPct val="110000"/>
              </a:lnSpc>
              <a:buNone/>
            </a:pPr>
            <a:r>
              <a:rPr lang="en-US" sz="1800" i="1" dirty="0">
                <a:solidFill>
                  <a:schemeClr val="tx2">
                    <a:lumMod val="75000"/>
                  </a:schemeClr>
                </a:solidFill>
              </a:rPr>
              <a:t>NETL’s mission is to discover, integrate, and mature </a:t>
            </a:r>
            <a:r>
              <a:rPr lang="en-US" sz="1800" i="1" dirty="0" smtClean="0">
                <a:solidFill>
                  <a:schemeClr val="tx2">
                    <a:lumMod val="75000"/>
                  </a:schemeClr>
                </a:solidFill>
              </a:rPr>
              <a:t>technology </a:t>
            </a:r>
            <a:r>
              <a:rPr lang="en-US" sz="1800" i="1" dirty="0">
                <a:solidFill>
                  <a:schemeClr val="tx2">
                    <a:lumMod val="75000"/>
                  </a:schemeClr>
                </a:solidFill>
              </a:rPr>
              <a:t>solutions to enhance the Nation’s energy foundation and protect the environment for future generations</a:t>
            </a:r>
            <a:endParaRPr lang="en-US" sz="1600" i="1" dirty="0">
              <a:solidFill>
                <a:schemeClr val="tx2">
                  <a:lumMod val="75000"/>
                </a:schemeClr>
              </a:solidFill>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07119" y="1535353"/>
            <a:ext cx="7306966" cy="4267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lowchart: Connector 8"/>
          <p:cNvSpPr/>
          <p:nvPr/>
        </p:nvSpPr>
        <p:spPr>
          <a:xfrm>
            <a:off x="2498455" y="2136922"/>
            <a:ext cx="91440" cy="91440"/>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Flowchart: Connector 9"/>
          <p:cNvSpPr/>
          <p:nvPr/>
        </p:nvSpPr>
        <p:spPr>
          <a:xfrm>
            <a:off x="2008672" y="3046382"/>
            <a:ext cx="91440" cy="91440"/>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Flowchart: Connector 10"/>
          <p:cNvSpPr/>
          <p:nvPr/>
        </p:nvSpPr>
        <p:spPr>
          <a:xfrm>
            <a:off x="1963997" y="3135718"/>
            <a:ext cx="91440" cy="91440"/>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Flowchart: Connector 11"/>
          <p:cNvSpPr/>
          <p:nvPr/>
        </p:nvSpPr>
        <p:spPr>
          <a:xfrm>
            <a:off x="4738734" y="2867388"/>
            <a:ext cx="91440" cy="91440"/>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Flowchart: Connector 12"/>
          <p:cNvSpPr/>
          <p:nvPr/>
        </p:nvSpPr>
        <p:spPr>
          <a:xfrm>
            <a:off x="5192254" y="2842166"/>
            <a:ext cx="91440" cy="91440"/>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Flowchart: Connector 13"/>
          <p:cNvSpPr/>
          <p:nvPr/>
        </p:nvSpPr>
        <p:spPr>
          <a:xfrm>
            <a:off x="5260259" y="2895769"/>
            <a:ext cx="91440" cy="91440"/>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Flowchart: Connector 14"/>
          <p:cNvSpPr/>
          <p:nvPr/>
        </p:nvSpPr>
        <p:spPr>
          <a:xfrm>
            <a:off x="6622714" y="2796446"/>
            <a:ext cx="91440" cy="91440"/>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Flowchart: Connector 15"/>
          <p:cNvSpPr/>
          <p:nvPr/>
        </p:nvSpPr>
        <p:spPr>
          <a:xfrm>
            <a:off x="6523391" y="2880316"/>
            <a:ext cx="91440" cy="91440"/>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Flowchart: Connector 16"/>
          <p:cNvSpPr/>
          <p:nvPr/>
        </p:nvSpPr>
        <p:spPr>
          <a:xfrm>
            <a:off x="6393583" y="3290222"/>
            <a:ext cx="91440" cy="91440"/>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Flowchart: Connector 17"/>
          <p:cNvSpPr/>
          <p:nvPr/>
        </p:nvSpPr>
        <p:spPr>
          <a:xfrm>
            <a:off x="5684666" y="3548175"/>
            <a:ext cx="91440" cy="91440"/>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Flowchart: Connector 18"/>
          <p:cNvSpPr/>
          <p:nvPr/>
        </p:nvSpPr>
        <p:spPr>
          <a:xfrm>
            <a:off x="2087710" y="3176711"/>
            <a:ext cx="91440" cy="91440"/>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Flowchart: Connector 19"/>
          <p:cNvSpPr/>
          <p:nvPr/>
        </p:nvSpPr>
        <p:spPr>
          <a:xfrm>
            <a:off x="2050918" y="3124153"/>
            <a:ext cx="91440" cy="91440"/>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Flowchart: Connector 20"/>
          <p:cNvSpPr/>
          <p:nvPr/>
        </p:nvSpPr>
        <p:spPr>
          <a:xfrm>
            <a:off x="3409380" y="3654324"/>
            <a:ext cx="91440" cy="91440"/>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Flowchart: Connector 21"/>
          <p:cNvSpPr/>
          <p:nvPr/>
        </p:nvSpPr>
        <p:spPr>
          <a:xfrm>
            <a:off x="3464065" y="3586012"/>
            <a:ext cx="91440" cy="91440"/>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Flowchart: Connector 22"/>
          <p:cNvSpPr/>
          <p:nvPr/>
        </p:nvSpPr>
        <p:spPr>
          <a:xfrm>
            <a:off x="5982319" y="3789625"/>
            <a:ext cx="91440" cy="91440"/>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Rectangle 23"/>
          <p:cNvSpPr>
            <a:spLocks noChangeAspect="1"/>
          </p:cNvSpPr>
          <p:nvPr/>
        </p:nvSpPr>
        <p:spPr>
          <a:xfrm>
            <a:off x="2133393" y="2252517"/>
            <a:ext cx="118872" cy="118872"/>
          </a:xfrm>
          <a:prstGeom prst="rect">
            <a:avLst/>
          </a:prstGeom>
          <a:solidFill>
            <a:srgbClr val="33A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Rectangle 24"/>
          <p:cNvSpPr>
            <a:spLocks noChangeAspect="1"/>
          </p:cNvSpPr>
          <p:nvPr/>
        </p:nvSpPr>
        <p:spPr>
          <a:xfrm>
            <a:off x="4517190" y="4336193"/>
            <a:ext cx="118872" cy="118872"/>
          </a:xfrm>
          <a:prstGeom prst="rect">
            <a:avLst/>
          </a:prstGeom>
          <a:solidFill>
            <a:srgbClr val="33A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Rectangle 25"/>
          <p:cNvSpPr>
            <a:spLocks noChangeAspect="1"/>
          </p:cNvSpPr>
          <p:nvPr/>
        </p:nvSpPr>
        <p:spPr>
          <a:xfrm>
            <a:off x="5300399" y="5305266"/>
            <a:ext cx="118872" cy="118872"/>
          </a:xfrm>
          <a:prstGeom prst="rect">
            <a:avLst/>
          </a:prstGeom>
          <a:solidFill>
            <a:srgbClr val="33A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Rectangle 26"/>
          <p:cNvSpPr>
            <a:spLocks noChangeAspect="1"/>
          </p:cNvSpPr>
          <p:nvPr/>
        </p:nvSpPr>
        <p:spPr>
          <a:xfrm>
            <a:off x="6001650" y="2911777"/>
            <a:ext cx="118872" cy="118872"/>
          </a:xfrm>
          <a:prstGeom prst="rect">
            <a:avLst/>
          </a:prstGeom>
          <a:solidFill>
            <a:srgbClr val="33A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Rectangle 27"/>
          <p:cNvSpPr>
            <a:spLocks noChangeAspect="1"/>
          </p:cNvSpPr>
          <p:nvPr/>
        </p:nvSpPr>
        <p:spPr>
          <a:xfrm>
            <a:off x="5980552" y="3046133"/>
            <a:ext cx="118872" cy="118872"/>
          </a:xfrm>
          <a:prstGeom prst="rect">
            <a:avLst/>
          </a:prstGeom>
          <a:solidFill>
            <a:srgbClr val="33A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 name="Rectangle 28"/>
          <p:cNvSpPr>
            <a:spLocks noChangeAspect="1"/>
          </p:cNvSpPr>
          <p:nvPr/>
        </p:nvSpPr>
        <p:spPr>
          <a:xfrm>
            <a:off x="3040607" y="2601480"/>
            <a:ext cx="118102" cy="11810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Rectangle 29"/>
          <p:cNvSpPr>
            <a:spLocks noChangeAspect="1"/>
          </p:cNvSpPr>
          <p:nvPr/>
        </p:nvSpPr>
        <p:spPr>
          <a:xfrm>
            <a:off x="3666034" y="3148227"/>
            <a:ext cx="91440" cy="9144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31" name="Group 30"/>
          <p:cNvGrpSpPr/>
          <p:nvPr/>
        </p:nvGrpSpPr>
        <p:grpSpPr>
          <a:xfrm>
            <a:off x="711126" y="4600260"/>
            <a:ext cx="2679583" cy="1107996"/>
            <a:chOff x="351827" y="3916360"/>
            <a:chExt cx="2679583" cy="1107996"/>
          </a:xfrm>
        </p:grpSpPr>
        <p:sp>
          <p:nvSpPr>
            <p:cNvPr id="32" name="Flowchart: Connector 31"/>
            <p:cNvSpPr/>
            <p:nvPr/>
          </p:nvSpPr>
          <p:spPr>
            <a:xfrm>
              <a:off x="351827" y="3996747"/>
              <a:ext cx="91440" cy="91440"/>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 name="TextBox 32"/>
            <p:cNvSpPr txBox="1"/>
            <p:nvPr/>
          </p:nvSpPr>
          <p:spPr>
            <a:xfrm>
              <a:off x="408576" y="3916360"/>
              <a:ext cx="2622834" cy="1107996"/>
            </a:xfrm>
            <a:prstGeom prst="rect">
              <a:avLst/>
            </a:prstGeom>
            <a:noFill/>
          </p:spPr>
          <p:txBody>
            <a:bodyPr wrap="none" rtlCol="0">
              <a:spAutoFit/>
            </a:bodyPr>
            <a:lstStyle/>
            <a:p>
              <a:r>
                <a:rPr lang="en-US" sz="1100" b="1" dirty="0">
                  <a:solidFill>
                    <a:srgbClr val="373838">
                      <a:lumMod val="65000"/>
                      <a:lumOff val="35000"/>
                    </a:srgbClr>
                  </a:solidFill>
                </a:rPr>
                <a:t>Office of Science</a:t>
              </a:r>
            </a:p>
            <a:p>
              <a:r>
                <a:rPr lang="en-US" sz="1100" b="1" dirty="0">
                  <a:solidFill>
                    <a:srgbClr val="373838">
                      <a:lumMod val="65000"/>
                      <a:lumOff val="35000"/>
                    </a:srgbClr>
                  </a:solidFill>
                </a:rPr>
                <a:t>National Nuclear  Security Administration</a:t>
              </a:r>
            </a:p>
            <a:p>
              <a:r>
                <a:rPr lang="en-US" sz="1100" b="1" dirty="0">
                  <a:solidFill>
                    <a:srgbClr val="373838">
                      <a:lumMod val="65000"/>
                      <a:lumOff val="35000"/>
                    </a:srgbClr>
                  </a:solidFill>
                </a:rPr>
                <a:t>Environmental Management</a:t>
              </a:r>
            </a:p>
            <a:p>
              <a:r>
                <a:rPr lang="en-US" sz="1100" b="1" dirty="0">
                  <a:solidFill>
                    <a:srgbClr val="373838">
                      <a:lumMod val="65000"/>
                      <a:lumOff val="35000"/>
                    </a:srgbClr>
                  </a:solidFill>
                </a:rPr>
                <a:t>Fossil Energy</a:t>
              </a:r>
            </a:p>
            <a:p>
              <a:r>
                <a:rPr lang="en-US" sz="1100" b="1" dirty="0">
                  <a:solidFill>
                    <a:srgbClr val="373838">
                      <a:lumMod val="65000"/>
                      <a:lumOff val="35000"/>
                    </a:srgbClr>
                  </a:solidFill>
                </a:rPr>
                <a:t>Nuclear Energy</a:t>
              </a:r>
            </a:p>
            <a:p>
              <a:r>
                <a:rPr lang="en-US" sz="1100" b="1" dirty="0">
                  <a:solidFill>
                    <a:srgbClr val="373838">
                      <a:lumMod val="65000"/>
                      <a:lumOff val="35000"/>
                    </a:srgbClr>
                  </a:solidFill>
                </a:rPr>
                <a:t>Energy Efficiency &amp; Renewable Energy</a:t>
              </a:r>
            </a:p>
          </p:txBody>
        </p:sp>
        <p:sp>
          <p:nvSpPr>
            <p:cNvPr id="34" name="Flowchart: Connector 33"/>
            <p:cNvSpPr/>
            <p:nvPr/>
          </p:nvSpPr>
          <p:spPr>
            <a:xfrm>
              <a:off x="351827" y="4166304"/>
              <a:ext cx="91440" cy="91440"/>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 name="Flowchart: Connector 34"/>
            <p:cNvSpPr/>
            <p:nvPr/>
          </p:nvSpPr>
          <p:spPr>
            <a:xfrm>
              <a:off x="351827" y="4335861"/>
              <a:ext cx="91440" cy="91440"/>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6" name="Rectangle 35"/>
            <p:cNvSpPr>
              <a:spLocks noChangeAspect="1"/>
            </p:cNvSpPr>
            <p:nvPr/>
          </p:nvSpPr>
          <p:spPr>
            <a:xfrm>
              <a:off x="351827" y="4505418"/>
              <a:ext cx="91440" cy="91440"/>
            </a:xfrm>
            <a:prstGeom prst="rect">
              <a:avLst/>
            </a:prstGeom>
            <a:solidFill>
              <a:srgbClr val="33A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7" name="Rectangle 36"/>
            <p:cNvSpPr>
              <a:spLocks noChangeAspect="1"/>
            </p:cNvSpPr>
            <p:nvPr/>
          </p:nvSpPr>
          <p:spPr>
            <a:xfrm>
              <a:off x="351827" y="4674975"/>
              <a:ext cx="91440" cy="914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8" name="Rectangle 37"/>
            <p:cNvSpPr>
              <a:spLocks noChangeAspect="1"/>
            </p:cNvSpPr>
            <p:nvPr/>
          </p:nvSpPr>
          <p:spPr>
            <a:xfrm>
              <a:off x="351827" y="4844534"/>
              <a:ext cx="91440" cy="9144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Tree>
    <p:extLst>
      <p:ext uri="{BB962C8B-B14F-4D97-AF65-F5344CB8AC3E}">
        <p14:creationId xmlns:p14="http://schemas.microsoft.com/office/powerpoint/2010/main" val="39195373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0627" y="1544980"/>
            <a:ext cx="11580921" cy="2173005"/>
          </a:xfrm>
        </p:spPr>
        <p:txBody>
          <a:bodyPr>
            <a:normAutofit/>
          </a:bodyPr>
          <a:lstStyle/>
          <a:p>
            <a:pPr marL="342900" indent="-342900">
              <a:spcBef>
                <a:spcPct val="30000"/>
              </a:spcBef>
              <a:buFontTx/>
              <a:buChar char="•"/>
            </a:pPr>
            <a:r>
              <a:rPr kumimoji="1" lang="en-US" dirty="0">
                <a:solidFill>
                  <a:srgbClr val="000000"/>
                </a:solidFill>
              </a:rPr>
              <a:t>Only government owned &amp; operated DOE national lab</a:t>
            </a:r>
          </a:p>
          <a:p>
            <a:pPr marL="342900" indent="-342900">
              <a:spcBef>
                <a:spcPct val="30000"/>
              </a:spcBef>
              <a:buFontTx/>
              <a:buChar char="•"/>
            </a:pPr>
            <a:r>
              <a:rPr kumimoji="1" lang="en-US" dirty="0">
                <a:solidFill>
                  <a:srgbClr val="000000"/>
                </a:solidFill>
              </a:rPr>
              <a:t>Dedicated to energy RD&amp;D, domestic energy resources</a:t>
            </a:r>
          </a:p>
          <a:p>
            <a:pPr marL="342900" indent="-342900">
              <a:spcBef>
                <a:spcPct val="30000"/>
              </a:spcBef>
              <a:buFontTx/>
              <a:buChar char="•"/>
            </a:pPr>
            <a:r>
              <a:rPr kumimoji="1" lang="en-US" dirty="0">
                <a:solidFill>
                  <a:srgbClr val="000000"/>
                </a:solidFill>
              </a:rPr>
              <a:t>Fundamental science through technology demonstration</a:t>
            </a:r>
          </a:p>
          <a:p>
            <a:pPr marL="342900" indent="-342900">
              <a:spcBef>
                <a:spcPct val="30000"/>
              </a:spcBef>
              <a:buFontTx/>
              <a:buChar char="•"/>
            </a:pPr>
            <a:r>
              <a:rPr kumimoji="1" lang="en-US" dirty="0">
                <a:solidFill>
                  <a:srgbClr val="000000"/>
                </a:solidFill>
              </a:rPr>
              <a:t>Unique industry–academia–government</a:t>
            </a:r>
            <a:r>
              <a:rPr lang="en-US" dirty="0">
                <a:solidFill>
                  <a:srgbClr val="000000"/>
                </a:solidFill>
              </a:rPr>
              <a:t> </a:t>
            </a:r>
            <a:r>
              <a:rPr kumimoji="1" lang="en-US" dirty="0">
                <a:solidFill>
                  <a:srgbClr val="000000"/>
                </a:solidFill>
              </a:rPr>
              <a:t>collaborations</a:t>
            </a:r>
          </a:p>
          <a:p>
            <a:pPr marL="0" indent="0">
              <a:buNone/>
            </a:pPr>
            <a:endParaRPr lang="en-US" dirty="0"/>
          </a:p>
        </p:txBody>
      </p:sp>
      <p:sp>
        <p:nvSpPr>
          <p:cNvPr id="2" name="Title 1"/>
          <p:cNvSpPr>
            <a:spLocks noGrp="1"/>
          </p:cNvSpPr>
          <p:nvPr>
            <p:ph type="ctrTitle"/>
          </p:nvPr>
        </p:nvSpPr>
        <p:spPr>
          <a:xfrm>
            <a:off x="270628" y="146034"/>
            <a:ext cx="9545176" cy="898995"/>
          </a:xfrm>
        </p:spPr>
        <p:txBody>
          <a:bodyPr>
            <a:normAutofit fontScale="90000"/>
          </a:bodyPr>
          <a:lstStyle/>
          <a:p>
            <a:r>
              <a:rPr lang="en-US" dirty="0"/>
              <a:t>National Energy Technology Laboratory</a:t>
            </a:r>
            <a:br>
              <a:rPr lang="en-US" dirty="0"/>
            </a:br>
            <a:r>
              <a:rPr lang="en-US" sz="2600" i="1" dirty="0"/>
              <a:t>Where Energy Challenges Converge and Energy Solutions Emerge</a:t>
            </a:r>
            <a:endParaRPr lang="en-US" sz="2600" dirty="0"/>
          </a:p>
        </p:txBody>
      </p:sp>
      <p:grpSp>
        <p:nvGrpSpPr>
          <p:cNvPr id="4" name="Group 4"/>
          <p:cNvGrpSpPr>
            <a:grpSpLocks/>
          </p:cNvGrpSpPr>
          <p:nvPr/>
        </p:nvGrpSpPr>
        <p:grpSpPr bwMode="auto">
          <a:xfrm>
            <a:off x="1763112" y="3695701"/>
            <a:ext cx="8325860" cy="2541188"/>
            <a:chOff x="130" y="2295"/>
            <a:chExt cx="5477" cy="1671"/>
          </a:xfrm>
        </p:grpSpPr>
        <p:pic>
          <p:nvPicPr>
            <p:cNvPr id="5" name="Picture 5" descr="Albany Aerial"/>
            <p:cNvPicPr>
              <a:picLocks noChangeAspect="1" noChangeArrowheads="1"/>
            </p:cNvPicPr>
            <p:nvPr/>
          </p:nvPicPr>
          <p:blipFill>
            <a:blip r:embed="rId2" cstate="print"/>
            <a:srcRect/>
            <a:stretch>
              <a:fillRect/>
            </a:stretch>
          </p:blipFill>
          <p:spPr bwMode="auto">
            <a:xfrm>
              <a:off x="130" y="2295"/>
              <a:ext cx="1730" cy="1354"/>
            </a:xfrm>
            <a:prstGeom prst="rect">
              <a:avLst/>
            </a:prstGeom>
            <a:noFill/>
            <a:ln w="28575" algn="ctr">
              <a:noFill/>
              <a:miter lim="800000"/>
              <a:headEnd/>
              <a:tailEnd/>
            </a:ln>
            <a:effectLst>
              <a:outerShdw dist="107763" dir="2700000" algn="ctr" rotWithShape="0">
                <a:srgbClr val="B2B2B2"/>
              </a:outerShdw>
            </a:effectLst>
          </p:spPr>
        </p:pic>
        <p:pic>
          <p:nvPicPr>
            <p:cNvPr id="6" name="Picture 6" descr="mgn_site_aerial"/>
            <p:cNvPicPr>
              <a:picLocks noChangeAspect="1" noChangeArrowheads="1"/>
            </p:cNvPicPr>
            <p:nvPr/>
          </p:nvPicPr>
          <p:blipFill>
            <a:blip r:embed="rId3" cstate="print"/>
            <a:srcRect/>
            <a:stretch>
              <a:fillRect/>
            </a:stretch>
          </p:blipFill>
          <p:spPr bwMode="auto">
            <a:xfrm>
              <a:off x="3880" y="2295"/>
              <a:ext cx="1727" cy="1354"/>
            </a:xfrm>
            <a:prstGeom prst="rect">
              <a:avLst/>
            </a:prstGeom>
            <a:noFill/>
            <a:ln w="28575" algn="ctr">
              <a:noFill/>
              <a:miter lim="800000"/>
              <a:headEnd/>
              <a:tailEnd/>
            </a:ln>
            <a:effectLst>
              <a:outerShdw dist="107763" dir="2700000" algn="ctr" rotWithShape="0">
                <a:srgbClr val="B2B2B2"/>
              </a:outerShdw>
            </a:effectLst>
          </p:spPr>
        </p:pic>
        <p:pic>
          <p:nvPicPr>
            <p:cNvPr id="7" name="Picture 7" descr="pgh_site_aerial"/>
            <p:cNvPicPr>
              <a:picLocks noChangeAspect="1" noChangeArrowheads="1"/>
            </p:cNvPicPr>
            <p:nvPr/>
          </p:nvPicPr>
          <p:blipFill>
            <a:blip r:embed="rId4" cstate="print"/>
            <a:srcRect/>
            <a:stretch>
              <a:fillRect/>
            </a:stretch>
          </p:blipFill>
          <p:spPr bwMode="auto">
            <a:xfrm>
              <a:off x="2006" y="2295"/>
              <a:ext cx="1727" cy="1355"/>
            </a:xfrm>
            <a:prstGeom prst="rect">
              <a:avLst/>
            </a:prstGeom>
            <a:noFill/>
            <a:ln w="28575" algn="ctr">
              <a:noFill/>
              <a:miter lim="800000"/>
              <a:headEnd/>
              <a:tailEnd/>
            </a:ln>
            <a:effectLst>
              <a:outerShdw dist="107763" dir="2700000" algn="ctr" rotWithShape="0">
                <a:srgbClr val="B2B2B2"/>
              </a:outerShdw>
            </a:effectLst>
          </p:spPr>
        </p:pic>
        <p:sp>
          <p:nvSpPr>
            <p:cNvPr id="8" name="Text Box 8"/>
            <p:cNvSpPr txBox="1">
              <a:spLocks noChangeArrowheads="1"/>
            </p:cNvSpPr>
            <p:nvPr/>
          </p:nvSpPr>
          <p:spPr bwMode="auto">
            <a:xfrm>
              <a:off x="4301" y="3723"/>
              <a:ext cx="909" cy="243"/>
            </a:xfrm>
            <a:prstGeom prst="rect">
              <a:avLst/>
            </a:prstGeom>
            <a:noFill/>
            <a:ln w="12700">
              <a:noFill/>
              <a:miter lim="800000"/>
              <a:headEnd/>
              <a:tailEnd/>
            </a:ln>
          </p:spPr>
          <p:txBody>
            <a:bodyPr wrap="none">
              <a:spAutoFit/>
            </a:bodyPr>
            <a:lstStyle/>
            <a:p>
              <a:pPr eaLnBrk="0" hangingPunct="0"/>
              <a:r>
                <a:rPr lang="en-US" sz="1800" dirty="0">
                  <a:latin typeface="Garamond" panose="02020404030301010803" pitchFamily="18" charset="0"/>
                </a:rPr>
                <a:t>West Virginia</a:t>
              </a:r>
            </a:p>
          </p:txBody>
        </p:sp>
        <p:sp>
          <p:nvSpPr>
            <p:cNvPr id="9" name="Text Box 9"/>
            <p:cNvSpPr txBox="1">
              <a:spLocks noChangeArrowheads="1"/>
            </p:cNvSpPr>
            <p:nvPr/>
          </p:nvSpPr>
          <p:spPr bwMode="auto">
            <a:xfrm>
              <a:off x="2422" y="3723"/>
              <a:ext cx="878" cy="243"/>
            </a:xfrm>
            <a:prstGeom prst="rect">
              <a:avLst/>
            </a:prstGeom>
            <a:noFill/>
            <a:ln w="12700">
              <a:noFill/>
              <a:miter lim="800000"/>
              <a:headEnd/>
              <a:tailEnd/>
            </a:ln>
          </p:spPr>
          <p:txBody>
            <a:bodyPr wrap="none">
              <a:spAutoFit/>
            </a:bodyPr>
            <a:lstStyle/>
            <a:p>
              <a:pPr eaLnBrk="0" hangingPunct="0"/>
              <a:r>
                <a:rPr lang="en-US" sz="1800" dirty="0">
                  <a:latin typeface="Garamond" panose="02020404030301010803" pitchFamily="18" charset="0"/>
                </a:rPr>
                <a:t>Pennsylvania</a:t>
              </a:r>
            </a:p>
          </p:txBody>
        </p:sp>
        <p:sp>
          <p:nvSpPr>
            <p:cNvPr id="10" name="Text Box 10"/>
            <p:cNvSpPr txBox="1">
              <a:spLocks noChangeArrowheads="1"/>
            </p:cNvSpPr>
            <p:nvPr/>
          </p:nvSpPr>
          <p:spPr bwMode="auto">
            <a:xfrm>
              <a:off x="718" y="3723"/>
              <a:ext cx="589" cy="241"/>
            </a:xfrm>
            <a:prstGeom prst="rect">
              <a:avLst/>
            </a:prstGeom>
            <a:noFill/>
            <a:ln w="12700">
              <a:noFill/>
              <a:miter lim="800000"/>
              <a:headEnd/>
              <a:tailEnd/>
            </a:ln>
          </p:spPr>
          <p:txBody>
            <a:bodyPr wrap="none">
              <a:spAutoFit/>
            </a:bodyPr>
            <a:lstStyle/>
            <a:p>
              <a:pPr eaLnBrk="0" hangingPunct="0"/>
              <a:r>
                <a:rPr lang="en-US" sz="1800" dirty="0">
                  <a:latin typeface="Garamond" panose="02020404030301010803" pitchFamily="18" charset="0"/>
                </a:rPr>
                <a:t>Oregon</a:t>
              </a:r>
            </a:p>
          </p:txBody>
        </p:sp>
      </p:grpSp>
    </p:spTree>
    <p:extLst>
      <p:ext uri="{BB962C8B-B14F-4D97-AF65-F5344CB8AC3E}">
        <p14:creationId xmlns:p14="http://schemas.microsoft.com/office/powerpoint/2010/main" val="544587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188188"/>
            <a:ext cx="12192000" cy="5074901"/>
            <a:chOff x="0" y="1143168"/>
            <a:chExt cx="9144000" cy="5305257"/>
          </a:xfrm>
        </p:grpSpPr>
        <p:sp>
          <p:nvSpPr>
            <p:cNvPr id="5" name="Rectangle 4"/>
            <p:cNvSpPr/>
            <p:nvPr/>
          </p:nvSpPr>
          <p:spPr>
            <a:xfrm>
              <a:off x="0" y="1152393"/>
              <a:ext cx="9144000" cy="5296032"/>
            </a:xfrm>
            <a:prstGeom prst="rect">
              <a:avLst/>
            </a:prstGeom>
            <a:blipFill>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1143168"/>
              <a:ext cx="9144000" cy="5303128"/>
            </a:xfrm>
            <a:prstGeom prst="rect">
              <a:avLst/>
            </a:prstGeom>
            <a:gradFill>
              <a:gsLst>
                <a:gs pos="8000">
                  <a:schemeClr val="bg1">
                    <a:alpha val="50000"/>
                  </a:schemeClr>
                </a:gs>
                <a:gs pos="25000">
                  <a:schemeClr val="bg1">
                    <a:alpha val="94000"/>
                  </a:schemeClr>
                </a:gs>
                <a:gs pos="100000">
                  <a:schemeClr val="bg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itle 2"/>
          <p:cNvSpPr>
            <a:spLocks noGrp="1"/>
          </p:cNvSpPr>
          <p:nvPr>
            <p:ph type="ctrTitle"/>
          </p:nvPr>
        </p:nvSpPr>
        <p:spPr>
          <a:xfrm>
            <a:off x="198142" y="6406"/>
            <a:ext cx="9720299" cy="1134678"/>
          </a:xfrm>
        </p:spPr>
        <p:txBody>
          <a:bodyPr anchor="b"/>
          <a:lstStyle/>
          <a:p>
            <a:r>
              <a:rPr lang="en-US" dirty="0"/>
              <a:t>Technology Readiness</a:t>
            </a:r>
            <a:r>
              <a:rPr lang="en-US" dirty="0" smtClean="0"/>
              <a:t>…</a:t>
            </a:r>
            <a:br>
              <a:rPr lang="en-US" dirty="0" smtClean="0"/>
            </a:br>
            <a:r>
              <a:rPr lang="en-US" dirty="0" smtClean="0"/>
              <a:t>Maturing </a:t>
            </a:r>
            <a:r>
              <a:rPr lang="en-US" dirty="0"/>
              <a:t>Technology</a:t>
            </a:r>
          </a:p>
        </p:txBody>
      </p:sp>
      <p:sp>
        <p:nvSpPr>
          <p:cNvPr id="7" name="Pentagon 6"/>
          <p:cNvSpPr/>
          <p:nvPr/>
        </p:nvSpPr>
        <p:spPr>
          <a:xfrm rot="16200000">
            <a:off x="-693845" y="2099688"/>
            <a:ext cx="2333460" cy="640080"/>
          </a:xfrm>
          <a:prstGeom prst="homePlate">
            <a:avLst/>
          </a:prstGeom>
          <a:solidFill>
            <a:schemeClr val="accent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400" dirty="0">
              <a:solidFill>
                <a:srgbClr val="FFFFFF"/>
              </a:solidFill>
            </a:endParaRPr>
          </a:p>
        </p:txBody>
      </p:sp>
      <p:sp>
        <p:nvSpPr>
          <p:cNvPr id="8" name="Rectangle 7"/>
          <p:cNvSpPr/>
          <p:nvPr/>
        </p:nvSpPr>
        <p:spPr>
          <a:xfrm>
            <a:off x="7307584" y="2593522"/>
            <a:ext cx="2997582" cy="2243421"/>
          </a:xfrm>
          <a:prstGeom prst="rect">
            <a:avLst/>
          </a:prstGeom>
        </p:spPr>
        <p:txBody>
          <a:bodyPr wrap="square" lIns="91440" anchor="b" anchorCtr="0">
            <a:noAutofit/>
          </a:bodyPr>
          <a:lstStyle/>
          <a:p>
            <a:pPr marL="0" lvl="1" algn="r"/>
            <a:r>
              <a:rPr lang="en-US" sz="2400" b="1" i="1" dirty="0">
                <a:solidFill>
                  <a:schemeClr val="tx2">
                    <a:lumMod val="75000"/>
                  </a:schemeClr>
                </a:solidFill>
                <a:latin typeface="Georgia" panose="02040502050405020303" pitchFamily="18" charset="0"/>
              </a:rPr>
              <a:t>Energy Solutions </a:t>
            </a:r>
          </a:p>
          <a:p>
            <a:pPr marL="0" lvl="1" algn="r"/>
            <a:r>
              <a:rPr lang="en-US" sz="2400" b="1" i="1" dirty="0">
                <a:solidFill>
                  <a:schemeClr val="tx2">
                    <a:lumMod val="75000"/>
                  </a:schemeClr>
                </a:solidFill>
                <a:latin typeface="Georgia" panose="02040502050405020303" pitchFamily="18" charset="0"/>
              </a:rPr>
              <a:t>for Today</a:t>
            </a:r>
          </a:p>
          <a:p>
            <a:pPr marL="0" lvl="1" algn="r"/>
            <a:endParaRPr lang="en-US" sz="2400" b="1" i="1" dirty="0">
              <a:solidFill>
                <a:schemeClr val="tx2">
                  <a:lumMod val="75000"/>
                </a:schemeClr>
              </a:solidFill>
              <a:latin typeface="Georgia" panose="02040502050405020303" pitchFamily="18" charset="0"/>
            </a:endParaRPr>
          </a:p>
          <a:p>
            <a:pPr marL="0" lvl="1" algn="r"/>
            <a:endParaRPr lang="en-US" sz="2400" b="1" i="1" dirty="0">
              <a:solidFill>
                <a:schemeClr val="tx2">
                  <a:lumMod val="75000"/>
                </a:schemeClr>
              </a:solidFill>
              <a:latin typeface="Georgia" panose="02040502050405020303" pitchFamily="18" charset="0"/>
            </a:endParaRPr>
          </a:p>
          <a:p>
            <a:pPr marL="0" lvl="1" algn="r"/>
            <a:r>
              <a:rPr lang="en-US" sz="2400" b="1" i="1" dirty="0">
                <a:solidFill>
                  <a:schemeClr val="tx2">
                    <a:lumMod val="75000"/>
                  </a:schemeClr>
                </a:solidFill>
                <a:latin typeface="Georgia" panose="02040502050405020303" pitchFamily="18" charset="0"/>
              </a:rPr>
              <a:t>Energy Options for Tomorrow</a:t>
            </a:r>
          </a:p>
        </p:txBody>
      </p:sp>
      <p:sp>
        <p:nvSpPr>
          <p:cNvPr id="9" name="Pentagon 8"/>
          <p:cNvSpPr/>
          <p:nvPr/>
        </p:nvSpPr>
        <p:spPr>
          <a:xfrm>
            <a:off x="2514670" y="4609536"/>
            <a:ext cx="3190578" cy="1645920"/>
          </a:xfrm>
          <a:prstGeom prst="homePlate">
            <a:avLst/>
          </a:prstGeom>
          <a:solidFill>
            <a:schemeClr val="accent2">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0100">
              <a:lnSpc>
                <a:spcPct val="95000"/>
              </a:lnSpc>
              <a:spcBef>
                <a:spcPct val="0"/>
              </a:spcBef>
            </a:pPr>
            <a:r>
              <a:rPr lang="en-US" b="1" dirty="0">
                <a:solidFill>
                  <a:srgbClr val="FFFFFF"/>
                </a:solidFill>
              </a:rPr>
              <a:t>Applied Research</a:t>
            </a:r>
          </a:p>
          <a:p>
            <a:pPr algn="ctr" defTabSz="800100">
              <a:lnSpc>
                <a:spcPct val="95000"/>
              </a:lnSpc>
              <a:spcBef>
                <a:spcPts val="600"/>
              </a:spcBef>
            </a:pPr>
            <a:r>
              <a:rPr lang="en-US" i="1" dirty="0">
                <a:solidFill>
                  <a:srgbClr val="FFFFFF"/>
                </a:solidFill>
              </a:rPr>
              <a:t>TRL 2-4</a:t>
            </a:r>
          </a:p>
        </p:txBody>
      </p:sp>
      <p:sp>
        <p:nvSpPr>
          <p:cNvPr id="10" name="Pentagon 9"/>
          <p:cNvSpPr/>
          <p:nvPr/>
        </p:nvSpPr>
        <p:spPr>
          <a:xfrm>
            <a:off x="2512338" y="2929597"/>
            <a:ext cx="3291130" cy="1645920"/>
          </a:xfrm>
          <a:prstGeom prst="homePlate">
            <a:avLst/>
          </a:prstGeom>
          <a:solidFill>
            <a:schemeClr val="accent2">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0100">
              <a:lnSpc>
                <a:spcPct val="95000"/>
              </a:lnSpc>
              <a:spcBef>
                <a:spcPct val="0"/>
              </a:spcBef>
            </a:pPr>
            <a:r>
              <a:rPr lang="en-US" b="1" dirty="0">
                <a:solidFill>
                  <a:srgbClr val="FFFFFF"/>
                </a:solidFill>
              </a:rPr>
              <a:t>Process Engineering </a:t>
            </a:r>
          </a:p>
          <a:p>
            <a:pPr algn="ctr" defTabSz="800100">
              <a:lnSpc>
                <a:spcPct val="95000"/>
              </a:lnSpc>
              <a:spcBef>
                <a:spcPct val="0"/>
              </a:spcBef>
            </a:pPr>
            <a:r>
              <a:rPr lang="en-US" b="1" dirty="0">
                <a:solidFill>
                  <a:srgbClr val="FFFFFF"/>
                </a:solidFill>
              </a:rPr>
              <a:t>&amp; Integration</a:t>
            </a:r>
          </a:p>
          <a:p>
            <a:pPr algn="ctr" defTabSz="800100">
              <a:lnSpc>
                <a:spcPct val="95000"/>
              </a:lnSpc>
              <a:spcBef>
                <a:spcPts val="600"/>
              </a:spcBef>
            </a:pPr>
            <a:r>
              <a:rPr lang="en-US" i="1" dirty="0">
                <a:solidFill>
                  <a:srgbClr val="FFFFFF"/>
                </a:solidFill>
              </a:rPr>
              <a:t>TRL 5–7</a:t>
            </a:r>
          </a:p>
        </p:txBody>
      </p:sp>
      <p:sp>
        <p:nvSpPr>
          <p:cNvPr id="11" name="Pentagon 10"/>
          <p:cNvSpPr/>
          <p:nvPr/>
        </p:nvSpPr>
        <p:spPr>
          <a:xfrm>
            <a:off x="2502116" y="1256175"/>
            <a:ext cx="3283764" cy="1645920"/>
          </a:xfrm>
          <a:prstGeom prst="homePlate">
            <a:avLst/>
          </a:prstGeom>
          <a:solidFill>
            <a:schemeClr val="accent2">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0100">
              <a:lnSpc>
                <a:spcPct val="95000"/>
              </a:lnSpc>
              <a:spcBef>
                <a:spcPct val="0"/>
              </a:spcBef>
            </a:pPr>
            <a:r>
              <a:rPr lang="en-US" b="1" dirty="0">
                <a:solidFill>
                  <a:srgbClr val="FFFFFF"/>
                </a:solidFill>
              </a:rPr>
              <a:t>Technology Demonstration</a:t>
            </a:r>
          </a:p>
          <a:p>
            <a:pPr algn="ctr" defTabSz="800100">
              <a:lnSpc>
                <a:spcPct val="95000"/>
              </a:lnSpc>
              <a:spcBef>
                <a:spcPts val="600"/>
              </a:spcBef>
            </a:pPr>
            <a:r>
              <a:rPr lang="en-US" i="1" dirty="0">
                <a:solidFill>
                  <a:srgbClr val="FFFFFF"/>
                </a:solidFill>
              </a:rPr>
              <a:t>TRL 8-9</a:t>
            </a:r>
          </a:p>
        </p:txBody>
      </p:sp>
      <p:sp>
        <p:nvSpPr>
          <p:cNvPr id="12" name="Pentagon 11"/>
          <p:cNvSpPr/>
          <p:nvPr/>
        </p:nvSpPr>
        <p:spPr>
          <a:xfrm rot="16200000">
            <a:off x="-1032737" y="4430295"/>
            <a:ext cx="3010246" cy="640080"/>
          </a:xfrm>
          <a:prstGeom prst="homePlate">
            <a:avLst/>
          </a:prstGeom>
          <a:solidFill>
            <a:schemeClr val="accent4"/>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TextBox 12"/>
          <p:cNvSpPr txBox="1"/>
          <p:nvPr/>
        </p:nvSpPr>
        <p:spPr>
          <a:xfrm rot="16200000">
            <a:off x="-414405" y="2175072"/>
            <a:ext cx="1735046" cy="338554"/>
          </a:xfrm>
          <a:prstGeom prst="rect">
            <a:avLst/>
          </a:prstGeom>
          <a:noFill/>
        </p:spPr>
        <p:txBody>
          <a:bodyPr wrap="square" rtlCol="0">
            <a:spAutoFit/>
          </a:bodyPr>
          <a:lstStyle/>
          <a:p>
            <a:pPr>
              <a:lnSpc>
                <a:spcPct val="95000"/>
              </a:lnSpc>
            </a:pPr>
            <a:r>
              <a:rPr lang="en-US" sz="1600" b="1" cap="small" dirty="0">
                <a:solidFill>
                  <a:schemeClr val="tx1">
                    <a:lumMod val="75000"/>
                    <a:lumOff val="25000"/>
                  </a:schemeClr>
                </a:solidFill>
              </a:rPr>
              <a:t>Extramural</a:t>
            </a:r>
          </a:p>
        </p:txBody>
      </p:sp>
      <p:sp>
        <p:nvSpPr>
          <p:cNvPr id="14" name="TextBox 13"/>
          <p:cNvSpPr txBox="1"/>
          <p:nvPr/>
        </p:nvSpPr>
        <p:spPr>
          <a:xfrm rot="16200000">
            <a:off x="-729569" y="4486530"/>
            <a:ext cx="2415575" cy="560153"/>
          </a:xfrm>
          <a:prstGeom prst="rect">
            <a:avLst/>
          </a:prstGeom>
          <a:noFill/>
        </p:spPr>
        <p:txBody>
          <a:bodyPr wrap="square" rtlCol="0">
            <a:spAutoFit/>
          </a:bodyPr>
          <a:lstStyle/>
          <a:p>
            <a:pPr algn="ctr">
              <a:lnSpc>
                <a:spcPct val="95000"/>
              </a:lnSpc>
            </a:pPr>
            <a:r>
              <a:rPr lang="en-US" sz="1600" b="1" cap="small" dirty="0">
                <a:solidFill>
                  <a:schemeClr val="tx1">
                    <a:lumMod val="75000"/>
                    <a:lumOff val="25000"/>
                  </a:schemeClr>
                </a:solidFill>
              </a:rPr>
              <a:t>Intramural &amp;</a:t>
            </a:r>
          </a:p>
          <a:p>
            <a:pPr algn="ctr">
              <a:lnSpc>
                <a:spcPct val="95000"/>
              </a:lnSpc>
            </a:pPr>
            <a:r>
              <a:rPr lang="en-US" sz="1600" b="1" cap="small" dirty="0">
                <a:solidFill>
                  <a:schemeClr val="tx1">
                    <a:lumMod val="75000"/>
                    <a:lumOff val="25000"/>
                  </a:schemeClr>
                </a:solidFill>
              </a:rPr>
              <a:t>Extramural</a:t>
            </a:r>
          </a:p>
        </p:txBody>
      </p:sp>
      <p:pic>
        <p:nvPicPr>
          <p:cNvPr id="15" name="Picture Placeholder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8474" y="2935278"/>
            <a:ext cx="1644080" cy="1645920"/>
          </a:xfrm>
          <a:prstGeom prst="rect">
            <a:avLst/>
          </a:prstGeom>
        </p:spPr>
      </p:pic>
      <p:pic>
        <p:nvPicPr>
          <p:cNvPr id="16" name="Picture 1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27554" y="1252998"/>
            <a:ext cx="1645920" cy="1645920"/>
          </a:xfrm>
          <a:prstGeom prst="rect">
            <a:avLst/>
          </a:prstGeom>
        </p:spPr>
      </p:pic>
      <p:pic>
        <p:nvPicPr>
          <p:cNvPr id="17" name="Picture 2" descr="https://c1.staticflickr.com/9/8603/15945817702_d5cc384b8d.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27554" y="4617559"/>
            <a:ext cx="1645920" cy="164591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513328" y="5629293"/>
            <a:ext cx="2586093" cy="307777"/>
          </a:xfrm>
          <a:prstGeom prst="rect">
            <a:avLst/>
          </a:prstGeom>
          <a:noFill/>
        </p:spPr>
        <p:txBody>
          <a:bodyPr wrap="none" rtlCol="0">
            <a:spAutoFit/>
          </a:bodyPr>
          <a:lstStyle/>
          <a:p>
            <a:r>
              <a:rPr lang="en-US" sz="1400" b="1" dirty="0"/>
              <a:t>TRL=Technology Readiness Level</a:t>
            </a:r>
          </a:p>
        </p:txBody>
      </p:sp>
    </p:spTree>
    <p:extLst>
      <p:ext uri="{BB962C8B-B14F-4D97-AF65-F5344CB8AC3E}">
        <p14:creationId xmlns:p14="http://schemas.microsoft.com/office/powerpoint/2010/main" val="6060077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620" y="0"/>
            <a:ext cx="8810273" cy="1022711"/>
          </a:xfrm>
        </p:spPr>
        <p:txBody>
          <a:bodyPr anchor="b">
            <a:normAutofit/>
          </a:bodyPr>
          <a:lstStyle/>
          <a:p>
            <a:r>
              <a:rPr lang="en-US" dirty="0"/>
              <a:t>Fiscal Year </a:t>
            </a:r>
            <a:r>
              <a:rPr lang="en-US" dirty="0" smtClean="0"/>
              <a:t>2016</a:t>
            </a:r>
            <a:r>
              <a:rPr lang="en-US" dirty="0"/>
              <a:t/>
            </a:r>
            <a:br>
              <a:rPr lang="en-US" dirty="0"/>
            </a:br>
            <a:r>
              <a:rPr lang="en-US" sz="2700" dirty="0"/>
              <a:t>NETL Office of Coal and Power R&amp;D Core Programs</a:t>
            </a:r>
          </a:p>
        </p:txBody>
      </p:sp>
      <p:pic>
        <p:nvPicPr>
          <p:cNvPr id="12" name="Picture 11" descr="fact_pic.jpg"/>
          <p:cNvPicPr>
            <a:picLocks noChangeAspect="1"/>
          </p:cNvPicPr>
          <p:nvPr/>
        </p:nvPicPr>
        <p:blipFill>
          <a:blip r:embed="rId2" cstate="print"/>
          <a:stretch>
            <a:fillRect/>
          </a:stretch>
        </p:blipFill>
        <p:spPr>
          <a:xfrm>
            <a:off x="9838723" y="1218762"/>
            <a:ext cx="2263232" cy="2438838"/>
          </a:xfrm>
          <a:prstGeom prst="rect">
            <a:avLst/>
          </a:prstGeom>
          <a:ln w="12700">
            <a:solidFill>
              <a:schemeClr val="tx1"/>
            </a:solidFill>
          </a:ln>
          <a:effectLst/>
        </p:spPr>
      </p:pic>
      <p:pic>
        <p:nvPicPr>
          <p:cNvPr id="13" name="Picture 11" descr="SECU_D9-8_2_01-01-11 141"/>
          <p:cNvPicPr>
            <a:picLocks noChangeAspect="1" noChangeArrowheads="1"/>
          </p:cNvPicPr>
          <p:nvPr/>
        </p:nvPicPr>
        <p:blipFill>
          <a:blip r:embed="rId3" cstate="print"/>
          <a:srcRect/>
          <a:stretch>
            <a:fillRect/>
          </a:stretch>
        </p:blipFill>
        <p:spPr bwMode="auto">
          <a:xfrm>
            <a:off x="9839056" y="3378741"/>
            <a:ext cx="2259621" cy="2816606"/>
          </a:xfrm>
          <a:prstGeom prst="rect">
            <a:avLst/>
          </a:prstGeom>
          <a:noFill/>
          <a:ln w="12700">
            <a:noFill/>
            <a:miter lim="800000"/>
            <a:headEnd/>
            <a:tailEnd/>
          </a:ln>
        </p:spPr>
      </p:pic>
      <p:sp>
        <p:nvSpPr>
          <p:cNvPr id="14" name="Rectangle 3"/>
          <p:cNvSpPr txBox="1">
            <a:spLocks noChangeArrowheads="1"/>
          </p:cNvSpPr>
          <p:nvPr/>
        </p:nvSpPr>
        <p:spPr>
          <a:xfrm>
            <a:off x="775619" y="1355771"/>
            <a:ext cx="5987394" cy="4827751"/>
          </a:xfrm>
          <a:prstGeom prst="rect">
            <a:avLst/>
          </a:prstGeom>
        </p:spPr>
        <p:txBody>
          <a:bodyPr vert="horz" lIns="91440" tIns="45720" rIns="91440" bIns="45720" rtlCol="0">
            <a:noAutofit/>
          </a:bodyPr>
          <a:lstStyle/>
          <a:p>
            <a:pPr marR="0" lvl="0" indent="-228600" algn="l" defTabSz="914400" rtl="0" eaLnBrk="1" fontAlgn="auto" latinLnBrk="0" hangingPunct="1">
              <a:buClrTx/>
              <a:buSzTx/>
              <a:buFont typeface="Arial" pitchFamily="34" charset="0"/>
              <a:buChar char="•"/>
              <a:tabLst/>
              <a:defRPr/>
            </a:pPr>
            <a:r>
              <a:rPr kumimoji="0" lang="en-US" sz="2200" b="1" i="0" u="none" strike="noStrike" kern="1200" cap="none" spc="0" normalizeH="0" baseline="0" noProof="0" dirty="0" smtClean="0">
                <a:ln>
                  <a:noFill/>
                </a:ln>
                <a:solidFill>
                  <a:schemeClr val="tx1"/>
                </a:solidFill>
                <a:effectLst/>
                <a:uLnTx/>
                <a:uFillTx/>
                <a:latin typeface="Garamond" panose="02020404030301010803" pitchFamily="18" charset="0"/>
              </a:rPr>
              <a:t>Carbon Capture</a:t>
            </a:r>
          </a:p>
          <a:p>
            <a:pPr marR="0" lvl="0" indent="-228600" algn="l" defTabSz="914400" rtl="0" eaLnBrk="1" fontAlgn="auto" latinLnBrk="0" hangingPunct="1">
              <a:buClrTx/>
              <a:buSzTx/>
              <a:buFont typeface="Arial" pitchFamily="34" charset="0"/>
              <a:buChar char="•"/>
              <a:tabLst/>
              <a:defRPr/>
            </a:pPr>
            <a:r>
              <a:rPr kumimoji="0" lang="en-US" sz="2200" b="1" i="0" u="none" strike="noStrike" kern="1200" cap="none" spc="0" normalizeH="0" baseline="0" noProof="0" dirty="0" smtClean="0">
                <a:ln>
                  <a:noFill/>
                </a:ln>
                <a:solidFill>
                  <a:schemeClr val="tx1"/>
                </a:solidFill>
                <a:effectLst/>
                <a:uLnTx/>
                <a:uFillTx/>
                <a:latin typeface="Garamond" panose="02020404030301010803" pitchFamily="18" charset="0"/>
              </a:rPr>
              <a:t>Carbon Storage </a:t>
            </a:r>
          </a:p>
          <a:p>
            <a:pPr marR="0" lvl="0" indent="-228600" algn="l" defTabSz="914400" rtl="0" eaLnBrk="1" fontAlgn="auto" latinLnBrk="0" hangingPunct="1">
              <a:buClrTx/>
              <a:buSzTx/>
              <a:buFont typeface="Arial" pitchFamily="34" charset="0"/>
              <a:buChar char="•"/>
              <a:tabLst/>
              <a:defRPr/>
            </a:pPr>
            <a:r>
              <a:rPr kumimoji="0" lang="en-US" sz="2200" b="1" i="0" u="none" strike="noStrike" kern="1200" cap="none" spc="0" normalizeH="0" baseline="0" noProof="0" dirty="0" smtClean="0">
                <a:ln>
                  <a:noFill/>
                </a:ln>
                <a:solidFill>
                  <a:schemeClr val="tx1"/>
                </a:solidFill>
                <a:effectLst/>
                <a:uLnTx/>
                <a:uFillTx/>
                <a:latin typeface="Garamond" panose="02020404030301010803" pitchFamily="18" charset="0"/>
              </a:rPr>
              <a:t>Advanced Energy Systems</a:t>
            </a:r>
          </a:p>
          <a:p>
            <a:pPr marL="457200" lvl="2" indent="-280988">
              <a:buFont typeface="Arial" pitchFamily="34" charset="0"/>
              <a:buChar char="–"/>
              <a:defRPr/>
            </a:pPr>
            <a:r>
              <a:rPr kumimoji="0" lang="en-US" b="0" i="0" u="none" strike="noStrike" kern="1200" cap="none" spc="0" normalizeH="0" baseline="0" noProof="0" dirty="0" smtClean="0">
                <a:ln>
                  <a:noFill/>
                </a:ln>
                <a:solidFill>
                  <a:schemeClr val="tx1"/>
                </a:solidFill>
                <a:effectLst/>
                <a:uLnTx/>
                <a:uFillTx/>
                <a:latin typeface="Garamond" panose="02020404030301010803" pitchFamily="18" charset="0"/>
              </a:rPr>
              <a:t>Advanced Combustion</a:t>
            </a:r>
            <a:endParaRPr kumimoji="0" lang="en-US" b="0" i="0" u="none" strike="noStrike" kern="1200" cap="none" spc="0" normalizeH="0" baseline="0" noProof="0" dirty="0" smtClean="0">
              <a:ln>
                <a:noFill/>
              </a:ln>
              <a:effectLst/>
              <a:uLnTx/>
              <a:uFillTx/>
              <a:latin typeface="Garamond" panose="02020404030301010803" pitchFamily="18" charset="0"/>
            </a:endParaRPr>
          </a:p>
          <a:p>
            <a:pPr marL="457200" lvl="2" indent="-280988">
              <a:buFont typeface="Arial" pitchFamily="34" charset="0"/>
              <a:buChar char="–"/>
              <a:defRPr/>
            </a:pPr>
            <a:r>
              <a:rPr kumimoji="0" lang="en-US" b="0" i="0" u="none" strike="noStrike" kern="1200" cap="none" spc="0" normalizeH="0" baseline="0" noProof="0" dirty="0" smtClean="0">
                <a:ln>
                  <a:noFill/>
                </a:ln>
                <a:solidFill>
                  <a:schemeClr val="tx1"/>
                </a:solidFill>
                <a:effectLst/>
                <a:uLnTx/>
                <a:uFillTx/>
                <a:latin typeface="Garamond" panose="02020404030301010803" pitchFamily="18" charset="0"/>
              </a:rPr>
              <a:t>Gasification Systems</a:t>
            </a:r>
          </a:p>
          <a:p>
            <a:pPr marL="457200" lvl="2" indent="-280988">
              <a:buFont typeface="Arial" pitchFamily="34" charset="0"/>
              <a:buChar char="–"/>
              <a:defRPr/>
            </a:pPr>
            <a:r>
              <a:rPr kumimoji="0" lang="en-US" b="0" i="0" u="none" strike="noStrike" kern="1200" cap="none" spc="0" normalizeH="0" baseline="0" noProof="0" dirty="0" smtClean="0">
                <a:ln>
                  <a:noFill/>
                </a:ln>
                <a:solidFill>
                  <a:schemeClr val="tx1"/>
                </a:solidFill>
                <a:effectLst/>
                <a:uLnTx/>
                <a:uFillTx/>
                <a:latin typeface="Garamond" panose="02020404030301010803" pitchFamily="18" charset="0"/>
              </a:rPr>
              <a:t>Hydrogen Turbines</a:t>
            </a:r>
          </a:p>
          <a:p>
            <a:pPr marL="457200" lvl="2" indent="-280988">
              <a:buFont typeface="Arial" pitchFamily="34" charset="0"/>
              <a:buChar char="–"/>
              <a:defRPr/>
            </a:pPr>
            <a:r>
              <a:rPr kumimoji="0" lang="en-US" b="0" i="0" u="none" strike="noStrike" kern="1200" cap="none" spc="0" normalizeH="0" baseline="0" noProof="0" dirty="0" smtClean="0">
                <a:ln>
                  <a:noFill/>
                </a:ln>
                <a:solidFill>
                  <a:schemeClr val="tx1"/>
                </a:solidFill>
                <a:effectLst/>
                <a:uLnTx/>
                <a:uFillTx/>
                <a:latin typeface="Garamond" panose="02020404030301010803" pitchFamily="18" charset="0"/>
              </a:rPr>
              <a:t>Fuel Cells</a:t>
            </a:r>
          </a:p>
          <a:p>
            <a:pPr marL="457200" lvl="2" indent="-280988">
              <a:buFont typeface="Arial" pitchFamily="34" charset="0"/>
              <a:buChar char="–"/>
              <a:defRPr/>
            </a:pPr>
            <a:r>
              <a:rPr kumimoji="0" lang="en-US" b="0" i="0" u="none" strike="noStrike" kern="1200" cap="none" spc="0" normalizeH="0" baseline="0" noProof="0" dirty="0" smtClean="0">
                <a:ln>
                  <a:noFill/>
                </a:ln>
                <a:solidFill>
                  <a:schemeClr val="tx1"/>
                </a:solidFill>
                <a:effectLst/>
                <a:uLnTx/>
                <a:uFillTx/>
                <a:latin typeface="Garamond" panose="02020404030301010803" pitchFamily="18" charset="0"/>
              </a:rPr>
              <a:t>Fuels </a:t>
            </a:r>
          </a:p>
          <a:p>
            <a:pPr marL="285750" marR="0" lvl="1" indent="-285750" algn="l" defTabSz="914400" rtl="0" eaLnBrk="1" fontAlgn="auto" latinLnBrk="0" hangingPunct="1">
              <a:buClrTx/>
              <a:buSzTx/>
              <a:buFont typeface="Garamond" panose="02020404030301010803" pitchFamily="18" charset="0"/>
              <a:buChar char="•"/>
              <a:tabLst/>
              <a:defRPr/>
            </a:pPr>
            <a:r>
              <a:rPr kumimoji="0" lang="en-US" sz="2200" b="1" i="0" u="none" strike="noStrike" kern="1200" cap="none" spc="0" normalizeH="0" baseline="0" noProof="0" dirty="0" smtClean="0">
                <a:ln>
                  <a:noFill/>
                </a:ln>
                <a:solidFill>
                  <a:schemeClr val="tx1"/>
                </a:solidFill>
                <a:effectLst/>
                <a:uLnTx/>
                <a:uFillTx/>
                <a:latin typeface="Garamond" panose="02020404030301010803" pitchFamily="18" charset="0"/>
              </a:rPr>
              <a:t>Crosscutting Research</a:t>
            </a:r>
          </a:p>
          <a:p>
            <a:pPr marL="285750" marR="0" lvl="1" indent="-285750" algn="l" defTabSz="914400" rtl="0" eaLnBrk="1" fontAlgn="auto" latinLnBrk="0" hangingPunct="1">
              <a:buClrTx/>
              <a:buSzTx/>
              <a:buFont typeface="Garamond" panose="02020404030301010803" pitchFamily="18" charset="0"/>
              <a:buChar char="•"/>
              <a:tabLst/>
              <a:defRPr/>
            </a:pPr>
            <a:r>
              <a:rPr lang="en-US" sz="2200" b="1" dirty="0" smtClean="0">
                <a:latin typeface="Garamond" panose="02020404030301010803" pitchFamily="18" charset="0"/>
              </a:rPr>
              <a:t>Systems Analysis and Planning</a:t>
            </a:r>
            <a:endParaRPr kumimoji="0" lang="en-US" sz="2200" b="1" i="0" u="none" strike="noStrike" kern="1200" cap="none" spc="0" normalizeH="0" baseline="0" noProof="0" dirty="0" smtClean="0">
              <a:ln>
                <a:noFill/>
              </a:ln>
              <a:solidFill>
                <a:schemeClr val="tx1"/>
              </a:solidFill>
              <a:effectLst/>
              <a:uLnTx/>
              <a:uFillTx/>
              <a:latin typeface="Garamond" panose="02020404030301010803" pitchFamily="18" charset="0"/>
            </a:endParaRPr>
          </a:p>
          <a:p>
            <a:pPr>
              <a:defRPr/>
            </a:pPr>
            <a:endParaRPr lang="en-US" sz="2000" b="1" dirty="0" smtClean="0">
              <a:solidFill>
                <a:schemeClr val="tx2">
                  <a:lumMod val="50000"/>
                </a:schemeClr>
              </a:solidFill>
              <a:latin typeface="Garamond" panose="02020404030301010803" pitchFamily="18" charset="0"/>
            </a:endParaRPr>
          </a:p>
          <a:p>
            <a:pPr>
              <a:defRPr/>
            </a:pPr>
            <a:r>
              <a:rPr lang="en-US" sz="2000" b="1" dirty="0" smtClean="0">
                <a:solidFill>
                  <a:schemeClr val="tx2">
                    <a:lumMod val="50000"/>
                  </a:schemeClr>
                </a:solidFill>
                <a:latin typeface="Garamond" panose="02020404030301010803" pitchFamily="18" charset="0"/>
              </a:rPr>
              <a:t>Working </a:t>
            </a:r>
            <a:r>
              <a:rPr lang="en-US" sz="2000" b="1" dirty="0" smtClean="0">
                <a:solidFill>
                  <a:schemeClr val="tx2">
                    <a:lumMod val="50000"/>
                  </a:schemeClr>
                </a:solidFill>
                <a:latin typeface="Garamond" panose="02020404030301010803" pitchFamily="18" charset="0"/>
              </a:rPr>
              <a:t>in synergy, these programs are developing technologies to increase power plant efficiency, lower electricity costs and mitigate GHG emissions in both existing and advanced power </a:t>
            </a:r>
            <a:r>
              <a:rPr lang="en-US" sz="2000" b="1" dirty="0" smtClean="0">
                <a:solidFill>
                  <a:schemeClr val="tx2">
                    <a:lumMod val="50000"/>
                  </a:schemeClr>
                </a:solidFill>
                <a:latin typeface="Garamond" panose="02020404030301010803" pitchFamily="18" charset="0"/>
              </a:rPr>
              <a:t>facilities</a:t>
            </a:r>
            <a:endParaRPr kumimoji="0" lang="en-US" sz="2000" b="1" i="0" u="none" strike="noStrike" kern="1200" cap="none" spc="0" normalizeH="0" baseline="0" noProof="0" dirty="0" smtClean="0">
              <a:ln>
                <a:noFill/>
              </a:ln>
              <a:solidFill>
                <a:schemeClr val="tx1"/>
              </a:solidFill>
              <a:effectLst/>
              <a:uLnTx/>
              <a:uFillTx/>
              <a:latin typeface="+mn-lt"/>
              <a:ea typeface="+mn-ea"/>
              <a:cs typeface="+mn-cs"/>
            </a:endParaRPr>
          </a:p>
          <a:p>
            <a:pPr marL="744538" marR="0" lvl="1" indent="-280988" algn="l" defTabSz="914400" rtl="0" eaLnBrk="1" fontAlgn="auto" latinLnBrk="0" hangingPunct="1">
              <a:lnSpc>
                <a:spcPct val="130000"/>
              </a:lnSpc>
              <a:spcBef>
                <a:spcPct val="25000"/>
              </a:spcBef>
              <a:spcAft>
                <a:spcPts val="0"/>
              </a:spcAft>
              <a:buClrTx/>
              <a:buSzTx/>
              <a:buFont typeface="Arial" pitchFamily="34" charset="0"/>
              <a:buChar char="–"/>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30000"/>
              </a:lnSpc>
              <a:spcBef>
                <a:spcPct val="25000"/>
              </a:spcBef>
              <a:spcAft>
                <a:spcPts val="0"/>
              </a:spcAft>
              <a:buClr>
                <a:schemeClr val="tx2"/>
              </a:buClr>
              <a:buSzTx/>
              <a:buFont typeface="Arial" pitchFamily="34" charset="0"/>
              <a:buChar char="•"/>
              <a:tabLst/>
              <a:defRPr/>
            </a:pPr>
            <a:endParaRPr kumimoji="0" lang="en-US" sz="2000" b="1" i="0" u="none" strike="noStrike" kern="1200" cap="none" spc="0" normalizeH="0" baseline="0" noProof="0" dirty="0">
              <a:ln>
                <a:noFill/>
              </a:ln>
              <a:solidFill>
                <a:schemeClr val="tx1"/>
              </a:solidFill>
              <a:effectLst/>
              <a:uLnTx/>
              <a:uFillTx/>
              <a:latin typeface="+mn-lt"/>
              <a:ea typeface="+mn-ea"/>
              <a:cs typeface="+mn-cs"/>
            </a:endParaRPr>
          </a:p>
        </p:txBody>
      </p:sp>
      <p:pic>
        <p:nvPicPr>
          <p:cNvPr id="15" name="Picture 12" descr="vis2015turb"/>
          <p:cNvPicPr>
            <a:picLocks noChangeAspect="1" noChangeArrowheads="1"/>
          </p:cNvPicPr>
          <p:nvPr/>
        </p:nvPicPr>
        <p:blipFill>
          <a:blip r:embed="rId4" cstate="print"/>
          <a:srcRect r="9483" b="11833"/>
          <a:stretch>
            <a:fillRect/>
          </a:stretch>
        </p:blipFill>
        <p:spPr bwMode="auto">
          <a:xfrm>
            <a:off x="6905480" y="1218762"/>
            <a:ext cx="2648309" cy="2343090"/>
          </a:xfrm>
          <a:prstGeom prst="rect">
            <a:avLst/>
          </a:prstGeom>
          <a:noFill/>
          <a:ln w="9525" algn="ctr">
            <a:noFill/>
            <a:miter lim="800000"/>
            <a:headEnd/>
            <a:tailEnd/>
          </a:ln>
          <a:effectLst/>
        </p:spPr>
      </p:pic>
      <p:pic>
        <p:nvPicPr>
          <p:cNvPr id="16" name="Picture 26" descr="coal_jet_high_res1"/>
          <p:cNvPicPr>
            <a:picLocks noChangeAspect="1" noChangeArrowheads="1"/>
          </p:cNvPicPr>
          <p:nvPr/>
        </p:nvPicPr>
        <p:blipFill>
          <a:blip r:embed="rId5" cstate="print"/>
          <a:srcRect l="32688"/>
          <a:stretch>
            <a:fillRect/>
          </a:stretch>
        </p:blipFill>
        <p:spPr bwMode="auto">
          <a:xfrm>
            <a:off x="7100294" y="3821540"/>
            <a:ext cx="2288927" cy="2176910"/>
          </a:xfrm>
          <a:prstGeom prst="rect">
            <a:avLst/>
          </a:prstGeom>
          <a:noFill/>
          <a:ln w="9525">
            <a:noFill/>
            <a:miter lim="800000"/>
            <a:headEnd/>
            <a:tailEnd/>
          </a:ln>
          <a:effectLst/>
        </p:spPr>
      </p:pic>
    </p:spTree>
    <p:extLst>
      <p:ext uri="{BB962C8B-B14F-4D97-AF65-F5344CB8AC3E}">
        <p14:creationId xmlns:p14="http://schemas.microsoft.com/office/powerpoint/2010/main" val="3760924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Custom 2">
      <a:dk1>
        <a:srgbClr val="373838"/>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1651</TotalTime>
  <Words>2131</Words>
  <Application>Microsoft Office PowerPoint</Application>
  <PresentationFormat>Widescreen</PresentationFormat>
  <Paragraphs>290</Paragraphs>
  <Slides>16</Slides>
  <Notes>7</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7" baseType="lpstr">
      <vt:lpstr>Arial</vt:lpstr>
      <vt:lpstr>Calibri</vt:lpstr>
      <vt:lpstr>Century Gothic</vt:lpstr>
      <vt:lpstr>Garamond</vt:lpstr>
      <vt:lpstr>Georgia</vt:lpstr>
      <vt:lpstr>Microsoft Sans Serif</vt:lpstr>
      <vt:lpstr>Symbol</vt:lpstr>
      <vt:lpstr>Times New Roman</vt:lpstr>
      <vt:lpstr>Wingdings</vt:lpstr>
      <vt:lpstr>Office Theme</vt:lpstr>
      <vt:lpstr>Worksheet</vt:lpstr>
      <vt:lpstr>NETL Mission &amp; Activities</vt:lpstr>
      <vt:lpstr>“All of the Above” Energy Future</vt:lpstr>
      <vt:lpstr>Many Energy &amp; Environmental Challenges</vt:lpstr>
      <vt:lpstr>PowerPoint Presentation</vt:lpstr>
      <vt:lpstr>Point of Reference</vt:lpstr>
      <vt:lpstr>NETL: THE Fossil Energy Laboratory</vt:lpstr>
      <vt:lpstr>National Energy Technology Laboratory Where Energy Challenges Converge and Energy Solutions Emerge</vt:lpstr>
      <vt:lpstr>Technology Readiness… Maturing Technology</vt:lpstr>
      <vt:lpstr>Fiscal Year 2016 NETL Office of Coal and Power R&amp;D Core Programs</vt:lpstr>
      <vt:lpstr>Coal Technology Thrusts</vt:lpstr>
      <vt:lpstr>Technology Thrusts</vt:lpstr>
      <vt:lpstr>Oil and Gas Technology Thrusts</vt:lpstr>
      <vt:lpstr>Return on Investment from Fossil Energy R&amp;D</vt:lpstr>
      <vt:lpstr>Conclusions</vt:lpstr>
      <vt:lpstr>Contact Information</vt:lpstr>
      <vt:lpstr>Solutions for Today Options for Tomorrow</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Grieco, Alec J. (CONTR)</dc:creator>
  <cp:lastModifiedBy>Reidpath, Maria M. </cp:lastModifiedBy>
  <cp:revision>93</cp:revision>
  <dcterms:created xsi:type="dcterms:W3CDTF">2016-07-07T11:16:57Z</dcterms:created>
  <dcterms:modified xsi:type="dcterms:W3CDTF">2016-11-08T22:14:46Z</dcterms:modified>
</cp:coreProperties>
</file>